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7" r:id="rId2"/>
    <p:sldId id="25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310" r:id="rId18"/>
    <p:sldId id="312" r:id="rId19"/>
    <p:sldId id="291" r:id="rId20"/>
    <p:sldId id="292" r:id="rId21"/>
    <p:sldId id="287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7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0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11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7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03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86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9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92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6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08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0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08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6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3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50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7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19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304532-58BB-4849-A0E3-E85B08E44C0E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C8BA77-CCBA-4D3A-BAF2-768D22E168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7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jpeg"/><Relationship Id="rId7" Type="http://schemas.openxmlformats.org/officeDocument/2006/relationships/image" Target="../media/image2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openxmlformats.org/officeDocument/2006/relationships/image" Target="../media/image21.jpe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5.jpeg"/><Relationship Id="rId3" Type="http://schemas.openxmlformats.org/officeDocument/2006/relationships/image" Target="../media/image26.jpeg"/><Relationship Id="rId7" Type="http://schemas.openxmlformats.org/officeDocument/2006/relationships/image" Target="../media/image17.jpeg"/><Relationship Id="rId12" Type="http://schemas.openxmlformats.org/officeDocument/2006/relationships/image" Target="../media/image2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43.png"/><Relationship Id="rId5" Type="http://schemas.openxmlformats.org/officeDocument/2006/relationships/image" Target="../media/image18.jpeg"/><Relationship Id="rId10" Type="http://schemas.openxmlformats.org/officeDocument/2006/relationships/image" Target="../media/image42.png"/><Relationship Id="rId4" Type="http://schemas.openxmlformats.org/officeDocument/2006/relationships/image" Target="../media/image20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13.gif"/><Relationship Id="rId7" Type="http://schemas.openxmlformats.org/officeDocument/2006/relationships/image" Target="../media/image21.jpeg"/><Relationship Id="rId12" Type="http://schemas.openxmlformats.org/officeDocument/2006/relationships/image" Target="../media/image4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25.jpeg"/><Relationship Id="rId5" Type="http://schemas.openxmlformats.org/officeDocument/2006/relationships/image" Target="../media/image42.png"/><Relationship Id="rId10" Type="http://schemas.openxmlformats.org/officeDocument/2006/relationships/image" Target="../media/image11.png"/><Relationship Id="rId4" Type="http://schemas.openxmlformats.org/officeDocument/2006/relationships/image" Target="../media/image30.jpe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gif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3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8.png"/><Relationship Id="rId4" Type="http://schemas.openxmlformats.org/officeDocument/2006/relationships/image" Target="../media/image18.jpe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12" Type="http://schemas.openxmlformats.org/officeDocument/2006/relationships/image" Target="../media/image2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0.jpe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7.jpeg"/><Relationship Id="rId9" Type="http://schemas.openxmlformats.org/officeDocument/2006/relationships/image" Target="../media/image29.jpeg"/><Relationship Id="rId1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0.png"/><Relationship Id="rId3" Type="http://schemas.openxmlformats.org/officeDocument/2006/relationships/image" Target="../media/image39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17.jpeg"/><Relationship Id="rId5" Type="http://schemas.openxmlformats.org/officeDocument/2006/relationships/image" Target="../media/image42.png"/><Relationship Id="rId10" Type="http://schemas.openxmlformats.org/officeDocument/2006/relationships/image" Target="../media/image26.jpeg"/><Relationship Id="rId4" Type="http://schemas.openxmlformats.org/officeDocument/2006/relationships/image" Target="../media/image12.png"/><Relationship Id="rId9" Type="http://schemas.openxmlformats.org/officeDocument/2006/relationships/image" Target="../media/image25.jpeg"/><Relationship Id="rId1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gif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gif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1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8.jpeg"/><Relationship Id="rId7" Type="http://schemas.openxmlformats.org/officeDocument/2006/relationships/image" Target="../media/image3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jpeg"/><Relationship Id="rId10" Type="http://schemas.openxmlformats.org/officeDocument/2006/relationships/image" Target="../media/image34.png"/><Relationship Id="rId4" Type="http://schemas.openxmlformats.org/officeDocument/2006/relationships/image" Target="../media/image20.jpe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jpeg"/><Relationship Id="rId7" Type="http://schemas.openxmlformats.org/officeDocument/2006/relationships/image" Target="../media/image3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27.jpeg"/><Relationship Id="rId4" Type="http://schemas.openxmlformats.org/officeDocument/2006/relationships/image" Target="../media/image18.jpe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9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76A01-D705-4321-9173-C2DD855E0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048616"/>
            <a:ext cx="6815669" cy="1515533"/>
          </a:xfrm>
        </p:spPr>
        <p:txBody>
          <a:bodyPr/>
          <a:lstStyle/>
          <a:p>
            <a:br>
              <a:rPr lang="fr-FR" sz="5700" dirty="0"/>
            </a:br>
            <a:br>
              <a:rPr lang="fr-FR" sz="5700" dirty="0"/>
            </a:br>
            <a:r>
              <a:rPr lang="fr-FR" sz="5700" dirty="0"/>
              <a:t>Programme d’Activités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3F8071-C545-49B4-86C3-98EE47271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5765" y="3621552"/>
            <a:ext cx="6815669" cy="1320802"/>
          </a:xfrm>
        </p:spPr>
        <p:txBody>
          <a:bodyPr>
            <a:normAutofit/>
          </a:bodyPr>
          <a:lstStyle/>
          <a:p>
            <a:pPr lvl="1"/>
            <a:r>
              <a:rPr lang="fr-FR" sz="5300" b="1" dirty="0">
                <a:solidFill>
                  <a:schemeClr val="tx1"/>
                </a:solidFill>
              </a:rPr>
              <a:t>Août 2019</a:t>
            </a:r>
          </a:p>
        </p:txBody>
      </p:sp>
      <p:sp>
        <p:nvSpPr>
          <p:cNvPr id="9" name="AutoShape 12" descr="RÃ©sultat de recherche d'images pour &quot;but&quot;">
            <a:extLst>
              <a:ext uri="{FF2B5EF4-FFF2-40B4-BE49-F238E27FC236}">
                <a16:creationId xmlns:a16="http://schemas.microsoft.com/office/drawing/2014/main" id="{B3B3A47B-B80E-4D05-B683-9873645AB9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4" descr="RÃ©sultat de recherche d'images pour &quot;but&quot;">
            <a:extLst>
              <a:ext uri="{FF2B5EF4-FFF2-40B4-BE49-F238E27FC236}">
                <a16:creationId xmlns:a16="http://schemas.microsoft.com/office/drawing/2014/main" id="{F29CF9A6-D538-46DA-A285-F6A6A9A39D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Image associÃ©e">
            <a:extLst>
              <a:ext uri="{FF2B5EF4-FFF2-40B4-BE49-F238E27FC236}">
                <a16:creationId xmlns:a16="http://schemas.microsoft.com/office/drawing/2014/main" id="{F1AC971C-24B7-428E-BD1B-3DB5BA3F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8"/>
          <a:stretch/>
        </p:blipFill>
        <p:spPr bwMode="auto">
          <a:xfrm>
            <a:off x="8671709" y="4604333"/>
            <a:ext cx="3085093" cy="2046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Ã©tÃ©&quot;">
            <a:extLst>
              <a:ext uri="{FF2B5EF4-FFF2-40B4-BE49-F238E27FC236}">
                <a16:creationId xmlns:a16="http://schemas.microsoft.com/office/drawing/2014/main" id="{2D41B2EB-BF1C-4D0C-A5E9-CFE26F60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0" y="188579"/>
            <a:ext cx="2940328" cy="1958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Ã©sultat de recherche d'images pour &quot;Ã©tÃ©&quot;">
            <a:extLst>
              <a:ext uri="{FF2B5EF4-FFF2-40B4-BE49-F238E27FC236}">
                <a16:creationId xmlns:a16="http://schemas.microsoft.com/office/drawing/2014/main" id="{AF1E49D4-E84B-4AF0-9278-D8965A3F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878" y="116669"/>
            <a:ext cx="3085092" cy="231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associÃ©e">
            <a:extLst>
              <a:ext uri="{FF2B5EF4-FFF2-40B4-BE49-F238E27FC236}">
                <a16:creationId xmlns:a16="http://schemas.microsoft.com/office/drawing/2014/main" id="{0F998791-6DF4-485A-BC12-9A710FCF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79" y="4372422"/>
            <a:ext cx="2142568" cy="24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Ã©sultat de recherche d'images pour &quot;Ã©tÃ© parasol&quot;">
            <a:extLst>
              <a:ext uri="{FF2B5EF4-FFF2-40B4-BE49-F238E27FC236}">
                <a16:creationId xmlns:a16="http://schemas.microsoft.com/office/drawing/2014/main" id="{65A7682F-1A32-4D67-8F0D-79C0BBA6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16036"/>
            <a:ext cx="2869477" cy="30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2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1437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Samedi 17 Août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D5138AA-C263-422F-980A-134CB1EF58A1}"/>
              </a:ext>
            </a:extLst>
          </p:cNvPr>
          <p:cNvSpPr/>
          <p:nvPr/>
        </p:nvSpPr>
        <p:spPr>
          <a:xfrm>
            <a:off x="644600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Dimanche18 Août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D90521E-0082-4FB4-A495-4406DBB2D35E}"/>
              </a:ext>
            </a:extLst>
          </p:cNvPr>
          <p:cNvSpPr txBox="1"/>
          <p:nvPr/>
        </p:nvSpPr>
        <p:spPr>
          <a:xfrm>
            <a:off x="911772" y="3859924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052BF5-8D72-4C1A-95EC-8815C773F367}"/>
              </a:ext>
            </a:extLst>
          </p:cNvPr>
          <p:cNvSpPr txBox="1"/>
          <p:nvPr/>
        </p:nvSpPr>
        <p:spPr>
          <a:xfrm>
            <a:off x="6446002" y="4742634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pic>
        <p:nvPicPr>
          <p:cNvPr id="49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19364F28-1A5E-43C4-96C3-11A898E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67" y="3998535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6460D10E-9AB6-4FD4-BA5C-6DAC487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412" y="4881966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7AAB594-282B-4BDF-AD63-0CF61326F82C}"/>
              </a:ext>
            </a:extLst>
          </p:cNvPr>
          <p:cNvSpPr txBox="1"/>
          <p:nvPr/>
        </p:nvSpPr>
        <p:spPr>
          <a:xfrm>
            <a:off x="6433955" y="2709097"/>
            <a:ext cx="4839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 salle d’activités du 1</a:t>
            </a:r>
            <a:r>
              <a:rPr lang="fr-FR" sz="1400" b="1" baseline="30000" dirty="0"/>
              <a:t>er étage</a:t>
            </a:r>
            <a:br>
              <a:rPr lang="fr-FR" sz="1200" b="1" baseline="30000" dirty="0"/>
            </a:br>
            <a:r>
              <a:rPr lang="fr-FR" sz="1200" b="1" dirty="0"/>
              <a:t> </a:t>
            </a:r>
            <a:r>
              <a:rPr lang="fr-FR" sz="1100" dirty="0"/>
              <a:t>Jardinage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baseline="30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1C2E4D-9356-4C91-B716-06D363CCB3E7}"/>
              </a:ext>
            </a:extLst>
          </p:cNvPr>
          <p:cNvSpPr txBox="1"/>
          <p:nvPr/>
        </p:nvSpPr>
        <p:spPr>
          <a:xfrm>
            <a:off x="906584" y="1657128"/>
            <a:ext cx="48394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15h </a:t>
            </a:r>
            <a:r>
              <a:rPr lang="fr-FR" sz="1400" b="1" dirty="0"/>
              <a:t>salle d’activités du 1</a:t>
            </a:r>
            <a:r>
              <a:rPr lang="fr-FR" sz="1400" b="1" baseline="30000" dirty="0"/>
              <a:t>er étage</a:t>
            </a:r>
            <a:br>
              <a:rPr lang="fr-FR" b="1" dirty="0"/>
            </a:br>
            <a:r>
              <a:rPr lang="fr-FR" sz="1200" dirty="0"/>
              <a:t>Atelier Pâtisserie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sz="12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17h30 dans le Salon</a:t>
            </a:r>
            <a:br>
              <a:rPr lang="fr-FR" b="1" dirty="0"/>
            </a:br>
            <a:r>
              <a:rPr lang="fr-FR" sz="1200" dirty="0"/>
              <a:t>Lecture de la revue « ça bouge »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baseline="30000" dirty="0"/>
          </a:p>
        </p:txBody>
      </p:sp>
      <p:pic>
        <p:nvPicPr>
          <p:cNvPr id="31" name="Picture 6" descr="RÃ©sultat de recherche d'images pour &quot;patisserie instrument clipart&quot;">
            <a:extLst>
              <a:ext uri="{FF2B5EF4-FFF2-40B4-BE49-F238E27FC236}">
                <a16:creationId xmlns:a16="http://schemas.microsoft.com/office/drawing/2014/main" id="{8E3E052A-CC43-49B7-8EB8-F7CDAF9D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924">
            <a:off x="4194372" y="1338689"/>
            <a:ext cx="1293242" cy="12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Ã©sultat de recherche d'images pour &quot;journaux clipart&quot;">
            <a:extLst>
              <a:ext uri="{FF2B5EF4-FFF2-40B4-BE49-F238E27FC236}">
                <a16:creationId xmlns:a16="http://schemas.microsoft.com/office/drawing/2014/main" id="{944C4D23-9FE7-4307-8E0C-0AA32CBF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45" y="2402140"/>
            <a:ext cx="842693" cy="85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A1BD8B2-63B0-480D-8464-9E7F8F3DBC68}"/>
              </a:ext>
            </a:extLst>
          </p:cNvPr>
          <p:cNvSpPr txBox="1"/>
          <p:nvPr/>
        </p:nvSpPr>
        <p:spPr>
          <a:xfrm>
            <a:off x="6480877" y="1625143"/>
            <a:ext cx="4839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32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Ciné club à la salle PASA</a:t>
            </a:r>
            <a:br>
              <a:rPr lang="fr-FR" sz="3600" b="1" dirty="0"/>
            </a:br>
            <a:endParaRPr lang="fr-FR" b="1" dirty="0">
              <a:latin typeface="+mj-lt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b="1" dirty="0">
              <a:latin typeface="+mj-lt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b="1" dirty="0">
              <a:latin typeface="+mj-lt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b="1" dirty="0">
              <a:latin typeface="+mj-lt"/>
            </a:endParaRPr>
          </a:p>
          <a:p>
            <a:pPr marL="285750" indent="-285750" algn="r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D0D104-6EB0-47EB-913F-C261559054C1}"/>
              </a:ext>
            </a:extLst>
          </p:cNvPr>
          <p:cNvSpPr txBox="1"/>
          <p:nvPr/>
        </p:nvSpPr>
        <p:spPr>
          <a:xfrm>
            <a:off x="7026105" y="2505380"/>
            <a:ext cx="434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15h « Cloclo » </a:t>
            </a:r>
            <a:r>
              <a:rPr lang="fr-FR" sz="1200" i="1" dirty="0"/>
              <a:t>durée 2h35</a:t>
            </a:r>
          </a:p>
          <a:p>
            <a:r>
              <a:rPr lang="fr-FR" sz="1200" dirty="0"/>
              <a:t>17h45 « Disco » </a:t>
            </a:r>
            <a:r>
              <a:rPr lang="fr-FR" sz="1200" i="1" dirty="0"/>
              <a:t>durée 1h46</a:t>
            </a:r>
          </a:p>
        </p:txBody>
      </p:sp>
      <p:pic>
        <p:nvPicPr>
          <p:cNvPr id="35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A3D8AF8A-8EB6-4917-AD83-A397D02DC6E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612" y="4118603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associÃ©e">
            <a:extLst>
              <a:ext uri="{FF2B5EF4-FFF2-40B4-BE49-F238E27FC236}">
                <a16:creationId xmlns:a16="http://schemas.microsoft.com/office/drawing/2014/main" id="{F8A99612-8AC2-4D2B-BD4F-81D4AFF8D713}"/>
              </a:ext>
            </a:extLst>
          </p:cNvPr>
          <p:cNvPicPr/>
          <p:nvPr/>
        </p:nvPicPr>
        <p:blipFill rotWithShape="1"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4" b="13786"/>
          <a:stretch/>
        </p:blipFill>
        <p:spPr bwMode="auto">
          <a:xfrm>
            <a:off x="9879601" y="2330139"/>
            <a:ext cx="1578004" cy="1141433"/>
          </a:xfrm>
          <a:prstGeom prst="rect">
            <a:avLst/>
          </a:prstGeom>
          <a:noFill/>
        </p:spPr>
      </p:pic>
      <p:pic>
        <p:nvPicPr>
          <p:cNvPr id="38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0AF9C58A-98CC-4A49-850A-49BEE5B5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10243957" y="1546016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3DDE10F-5935-4ACC-BFF8-3E11DE39F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582" y="3017254"/>
            <a:ext cx="915629" cy="12382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CB09E4D-5061-4E9B-8931-1B9CDC6230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6105" y="3017254"/>
            <a:ext cx="915629" cy="12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05C2612C-F33A-4FC5-A069-E7A4E41C76FE}"/>
              </a:ext>
            </a:extLst>
          </p:cNvPr>
          <p:cNvSpPr txBox="1"/>
          <p:nvPr/>
        </p:nvSpPr>
        <p:spPr>
          <a:xfrm>
            <a:off x="904119" y="1424037"/>
            <a:ext cx="48394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32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2000" b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au restaurant 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Jeux de tables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16h30 à la salle PASA</a:t>
            </a:r>
            <a:br>
              <a:rPr lang="fr-FR" b="1" baseline="30000" dirty="0"/>
            </a:br>
            <a:r>
              <a:rPr lang="fr-FR" sz="1200" b="1" dirty="0"/>
              <a:t> </a:t>
            </a:r>
            <a:r>
              <a:rPr lang="fr-FR" sz="1200" dirty="0"/>
              <a:t>Carré musical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17h30 au restaurant 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Jeux de questions </a:t>
            </a:r>
            <a:endParaRPr lang="fr-FR" sz="1200" dirty="0">
              <a:latin typeface="+mj-lt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58F4C8A-EE07-4A61-BF75-C17E83915E99}"/>
              </a:ext>
            </a:extLst>
          </p:cNvPr>
          <p:cNvSpPr txBox="1"/>
          <p:nvPr/>
        </p:nvSpPr>
        <p:spPr>
          <a:xfrm>
            <a:off x="913481" y="3700877"/>
            <a:ext cx="54001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  <a:endParaRPr lang="fr-FR" sz="1400" b="1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10h30 au salon</a:t>
            </a:r>
            <a:br>
              <a:rPr lang="fr-FR" sz="1200" b="1" baseline="30000" dirty="0"/>
            </a:br>
            <a:r>
              <a:rPr lang="fr-FR" sz="1100" b="1" baseline="30000" dirty="0"/>
              <a:t>  </a:t>
            </a:r>
            <a:r>
              <a:rPr lang="fr-FR" sz="1100" dirty="0"/>
              <a:t>Gym et équilibre 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au salon</a:t>
            </a:r>
            <a:br>
              <a:rPr lang="fr-FR" sz="1200" b="1" baseline="30000" dirty="0"/>
            </a:br>
            <a:r>
              <a:rPr lang="fr-FR" sz="1100" b="1" baseline="30000" dirty="0"/>
              <a:t>  </a:t>
            </a:r>
            <a:r>
              <a:rPr lang="fr-FR" sz="1100" dirty="0"/>
              <a:t>Atelier bien être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 au salon</a:t>
            </a:r>
            <a:br>
              <a:rPr lang="fr-FR" sz="1200" b="1" baseline="30000" dirty="0"/>
            </a:br>
            <a:r>
              <a:rPr lang="fr-FR" sz="1100" b="1" baseline="30000" dirty="0"/>
              <a:t>  </a:t>
            </a:r>
            <a:r>
              <a:rPr lang="fr-FR" sz="1100" dirty="0"/>
              <a:t>Café des amis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1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1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1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78313" y="754434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Lundi 19 Août</a:t>
            </a:r>
          </a:p>
        </p:txBody>
      </p:sp>
      <p:pic>
        <p:nvPicPr>
          <p:cNvPr id="12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9514F89A-1443-42AA-B168-DD7C66E2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24" y="5224941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B6E3C21-4535-435D-AEDE-3C2C3FAB6861}"/>
              </a:ext>
            </a:extLst>
          </p:cNvPr>
          <p:cNvSpPr txBox="1"/>
          <p:nvPr/>
        </p:nvSpPr>
        <p:spPr>
          <a:xfrm>
            <a:off x="6334666" y="4588389"/>
            <a:ext cx="4623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6B0C095-ECA1-4D49-A724-D9787B9E9046}"/>
              </a:ext>
            </a:extLst>
          </p:cNvPr>
          <p:cNvSpPr/>
          <p:nvPr/>
        </p:nvSpPr>
        <p:spPr>
          <a:xfrm>
            <a:off x="6495224" y="832449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	Mardi 20 Août</a:t>
            </a:r>
          </a:p>
        </p:txBody>
      </p:sp>
      <p:pic>
        <p:nvPicPr>
          <p:cNvPr id="25" name="Picture 14" descr="RÃ©sultat de recherche d'images pour &quot;jeux de table clipart&quot;">
            <a:extLst>
              <a:ext uri="{FF2B5EF4-FFF2-40B4-BE49-F238E27FC236}">
                <a16:creationId xmlns:a16="http://schemas.microsoft.com/office/drawing/2014/main" id="{17E0EC86-1783-40C1-8F6D-5A2D918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12" y="1912792"/>
            <a:ext cx="703023" cy="7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BD056458-BF2F-4B2D-BE38-F9E1DE69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4420414" y="1412963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C8B8920B-D7B7-49A8-BAE1-E571521B50FB}"/>
              </a:ext>
            </a:extLst>
          </p:cNvPr>
          <p:cNvSpPr txBox="1"/>
          <p:nvPr/>
        </p:nvSpPr>
        <p:spPr>
          <a:xfrm>
            <a:off x="6328040" y="1601215"/>
            <a:ext cx="483941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32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2000" b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10h30 Rdv à l’accueil</a:t>
            </a:r>
            <a:br>
              <a:rPr lang="fr-FR" b="1" baseline="30000" dirty="0"/>
            </a:br>
            <a:r>
              <a:rPr lang="fr-FR" sz="1200" dirty="0"/>
              <a:t> Sortie Parc Astérix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15h30 au Restaurant</a:t>
            </a:r>
            <a:br>
              <a:rPr lang="fr-FR" b="1" baseline="30000" dirty="0"/>
            </a:br>
            <a:r>
              <a:rPr lang="fr-FR" dirty="0"/>
              <a:t> </a:t>
            </a:r>
            <a:r>
              <a:rPr lang="fr-FR" sz="1200" dirty="0"/>
              <a:t>Loto</a:t>
            </a:r>
            <a:endParaRPr lang="fr-FR" sz="1200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 à la salle PASA</a:t>
            </a:r>
            <a:br>
              <a:rPr lang="fr-FR" b="1" baseline="30000" dirty="0"/>
            </a:br>
            <a:r>
              <a:rPr lang="fr-FR" dirty="0"/>
              <a:t> </a:t>
            </a:r>
            <a:r>
              <a:rPr lang="fr-FR" sz="1200" dirty="0"/>
              <a:t>Karaoké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18h30 salle d’activités du 1</a:t>
            </a:r>
            <a:r>
              <a:rPr lang="fr-FR" sz="1400" b="1" baseline="30000" dirty="0">
                <a:latin typeface="+mj-lt"/>
              </a:rPr>
              <a:t>er</a:t>
            </a:r>
            <a:r>
              <a:rPr lang="fr-FR" b="1" baseline="30000" dirty="0"/>
              <a:t> </a:t>
            </a:r>
            <a:r>
              <a:rPr lang="fr-FR" sz="1400" b="1" baseline="30000" dirty="0"/>
              <a:t>étage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Jardinage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dirty="0"/>
          </a:p>
        </p:txBody>
      </p:sp>
      <p:pic>
        <p:nvPicPr>
          <p:cNvPr id="41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DF68A0B3-00E7-438D-863B-2F7283B63B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280" y="3944512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C74629E8-F6E6-4192-A126-E7A096ADD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082" y="4632311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Image associÃ©e">
            <a:extLst>
              <a:ext uri="{FF2B5EF4-FFF2-40B4-BE49-F238E27FC236}">
                <a16:creationId xmlns:a16="http://schemas.microsoft.com/office/drawing/2014/main" id="{BF888252-786E-49B1-9D3E-CCE7EBDF9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300">
            <a:off x="2809242" y="2811952"/>
            <a:ext cx="1008977" cy="8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associée">
            <a:extLst>
              <a:ext uri="{FF2B5EF4-FFF2-40B4-BE49-F238E27FC236}">
                <a16:creationId xmlns:a16="http://schemas.microsoft.com/office/drawing/2014/main" id="{5FA6FC3D-4CC7-41B4-BA32-83A6223B7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1198" y="2321932"/>
            <a:ext cx="1564706" cy="9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75B73CB1-F475-44FF-8423-A394E3A8B5B6}"/>
              </a:ext>
            </a:extLst>
          </p:cNvPr>
          <p:cNvGrpSpPr/>
          <p:nvPr/>
        </p:nvGrpSpPr>
        <p:grpSpPr>
          <a:xfrm>
            <a:off x="4353798" y="3898271"/>
            <a:ext cx="1081913" cy="694468"/>
            <a:chOff x="9823449" y="3749884"/>
            <a:chExt cx="1370790" cy="909567"/>
          </a:xfrm>
        </p:grpSpPr>
        <p:pic>
          <p:nvPicPr>
            <p:cNvPr id="40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8C799DD3-712C-4133-9ECD-2B6731B931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77"/>
            <a:stretch/>
          </p:blipFill>
          <p:spPr bwMode="auto">
            <a:xfrm>
              <a:off x="9823449" y="3749884"/>
              <a:ext cx="723893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094307E7-A30C-44A3-9ABE-23125C81D0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16" r="-4556"/>
            <a:stretch/>
          </p:blipFill>
          <p:spPr bwMode="auto">
            <a:xfrm>
              <a:off x="10353385" y="3773394"/>
              <a:ext cx="840854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6" descr="Image associÃ©e">
            <a:extLst>
              <a:ext uri="{FF2B5EF4-FFF2-40B4-BE49-F238E27FC236}">
                <a16:creationId xmlns:a16="http://schemas.microsoft.com/office/drawing/2014/main" id="{A71A75B7-ED74-49AB-95F8-6190BAA9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53" y="4538603"/>
            <a:ext cx="652456" cy="7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A1AD3A4-D83F-4B20-93FA-5E27993B27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3752" y="4807432"/>
            <a:ext cx="1001448" cy="7501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E0B8441-3A91-4C38-AB26-FA79E98A57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8771" y="1631123"/>
            <a:ext cx="2103635" cy="1352337"/>
          </a:xfrm>
          <a:prstGeom prst="rect">
            <a:avLst/>
          </a:prstGeom>
        </p:spPr>
      </p:pic>
      <p:pic>
        <p:nvPicPr>
          <p:cNvPr id="46" name="Picture 6" descr="RÃ©sultat de recherche d'images pour &quot;loto clipart&quot;">
            <a:extLst>
              <a:ext uri="{FF2B5EF4-FFF2-40B4-BE49-F238E27FC236}">
                <a16:creationId xmlns:a16="http://schemas.microsoft.com/office/drawing/2014/main" id="{A31FCDE5-F473-4D58-B18A-C1F3B1BA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63" y="2953552"/>
            <a:ext cx="1061767" cy="70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RÃ©sultat de recherche d'images pour &quot;icone karaokÃ©&quot;">
            <a:extLst>
              <a:ext uri="{FF2B5EF4-FFF2-40B4-BE49-F238E27FC236}">
                <a16:creationId xmlns:a16="http://schemas.microsoft.com/office/drawing/2014/main" id="{AA45BBD5-E4CA-4D7F-81C5-616DFDC5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560" y="3323143"/>
            <a:ext cx="858686" cy="8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08A92B-56A4-496D-9897-E37835696F52}"/>
              </a:ext>
            </a:extLst>
          </p:cNvPr>
          <p:cNvSpPr txBox="1"/>
          <p:nvPr/>
        </p:nvSpPr>
        <p:spPr>
          <a:xfrm>
            <a:off x="7006168" y="2491887"/>
            <a:ext cx="181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Non Adhérent 34 euros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Adhérent     23,80 euros</a:t>
            </a:r>
          </a:p>
        </p:txBody>
      </p:sp>
    </p:spTree>
    <p:extLst>
      <p:ext uri="{BB962C8B-B14F-4D97-AF65-F5344CB8AC3E}">
        <p14:creationId xmlns:p14="http://schemas.microsoft.com/office/powerpoint/2010/main" val="29201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1437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Mercredi 21 Août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D5138AA-C263-422F-980A-134CB1EF58A1}"/>
              </a:ext>
            </a:extLst>
          </p:cNvPr>
          <p:cNvSpPr/>
          <p:nvPr/>
        </p:nvSpPr>
        <p:spPr>
          <a:xfrm>
            <a:off x="644600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Jeudi 22 Août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7A91175-E1E0-4E61-9400-63A25E6BDC2A}"/>
              </a:ext>
            </a:extLst>
          </p:cNvPr>
          <p:cNvSpPr txBox="1"/>
          <p:nvPr/>
        </p:nvSpPr>
        <p:spPr>
          <a:xfrm>
            <a:off x="904119" y="1424037"/>
            <a:ext cx="48394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32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2000" b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15h à la salle du Patio </a:t>
            </a:r>
            <a:br>
              <a:rPr lang="fr-FR" b="1" baseline="30000" dirty="0"/>
            </a:br>
            <a:r>
              <a:rPr lang="fr-FR" sz="1200" b="1" dirty="0"/>
              <a:t> </a:t>
            </a:r>
            <a:r>
              <a:rPr lang="fr-FR" sz="1200" dirty="0"/>
              <a:t>Baccalauréat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16h30 au salon 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Revue de Presse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 à la salle PASA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« Le tricot c’est facile »</a:t>
            </a:r>
            <a:endParaRPr lang="fr-FR" sz="1200" dirty="0">
              <a:latin typeface="+mj-lt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D90521E-0082-4FB4-A495-4406DBB2D35E}"/>
              </a:ext>
            </a:extLst>
          </p:cNvPr>
          <p:cNvSpPr txBox="1"/>
          <p:nvPr/>
        </p:nvSpPr>
        <p:spPr>
          <a:xfrm>
            <a:off x="854140" y="3314087"/>
            <a:ext cx="540012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600" b="1" u="sng" dirty="0"/>
              <a:t>1</a:t>
            </a:r>
            <a:r>
              <a:rPr lang="fr-FR" sz="1600" b="1" u="sng" baseline="30000" dirty="0"/>
              <a:t>er</a:t>
            </a:r>
            <a:r>
              <a:rPr lang="fr-FR" sz="1600" b="1" u="sng" dirty="0"/>
              <a:t> Etage</a:t>
            </a:r>
            <a:endParaRPr lang="fr-FR" sz="1200" b="1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10h30 au salon</a:t>
            </a:r>
            <a:br>
              <a:rPr lang="fr-FR" b="1" baseline="30000" dirty="0"/>
            </a:br>
            <a:r>
              <a:rPr lang="fr-FR" sz="1600" b="1" baseline="30000" dirty="0"/>
              <a:t>  </a:t>
            </a:r>
            <a:r>
              <a:rPr lang="fr-FR" sz="1200" dirty="0"/>
              <a:t>Nouvelle du jour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12h au restaurant</a:t>
            </a:r>
            <a:br>
              <a:rPr lang="fr-FR" sz="1400" b="1" baseline="30000" dirty="0"/>
            </a:br>
            <a:r>
              <a:rPr lang="fr-FR" sz="1200" b="1" baseline="30000" dirty="0"/>
              <a:t>  </a:t>
            </a:r>
            <a:r>
              <a:rPr lang="fr-FR" sz="1200" dirty="0"/>
              <a:t>A table 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au salon</a:t>
            </a:r>
            <a:br>
              <a:rPr lang="fr-FR" sz="1400" b="1" baseline="30000" dirty="0"/>
            </a:br>
            <a:r>
              <a:rPr lang="fr-FR" sz="1200" b="1" baseline="30000" dirty="0"/>
              <a:t>  </a:t>
            </a:r>
            <a:r>
              <a:rPr lang="fr-FR" sz="1200" dirty="0"/>
              <a:t>Atelier bien être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 au salon</a:t>
            </a:r>
            <a:br>
              <a:rPr lang="fr-FR" sz="1400" b="1" baseline="30000" dirty="0"/>
            </a:br>
            <a:r>
              <a:rPr lang="fr-FR" sz="1200" b="1" baseline="30000" dirty="0"/>
              <a:t>  </a:t>
            </a:r>
            <a:r>
              <a:rPr lang="fr-FR" sz="1200" dirty="0"/>
              <a:t>Café des amis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99A424D-B604-4309-AA4B-C398740649E7}"/>
              </a:ext>
            </a:extLst>
          </p:cNvPr>
          <p:cNvSpPr txBox="1"/>
          <p:nvPr/>
        </p:nvSpPr>
        <p:spPr>
          <a:xfrm>
            <a:off x="6448466" y="1525296"/>
            <a:ext cx="483941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12h Terrasse du patio</a:t>
            </a:r>
            <a:br>
              <a:rPr lang="fr-FR" sz="2400" b="1" dirty="0"/>
            </a:br>
            <a:r>
              <a:rPr lang="fr-FR" sz="1200" dirty="0"/>
              <a:t>Barbecue Saumon, Sole </a:t>
            </a:r>
            <a:r>
              <a:rPr lang="fr-FR" sz="1200" i="1" dirty="0"/>
              <a:t>« sur inscription »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au restaurant </a:t>
            </a:r>
            <a:br>
              <a:rPr lang="fr-FR" sz="2400" b="1" dirty="0"/>
            </a:br>
            <a:r>
              <a:rPr lang="fr-FR" sz="1200" dirty="0"/>
              <a:t>Jeux de questions </a:t>
            </a:r>
            <a:endParaRPr lang="fr-FR" sz="1200" i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16h30 Rdv à l’accueil</a:t>
            </a:r>
            <a:br>
              <a:rPr lang="fr-FR" sz="2400" b="1" dirty="0"/>
            </a:br>
            <a:r>
              <a:rPr lang="fr-FR" sz="1200" b="1" dirty="0"/>
              <a:t> </a:t>
            </a:r>
            <a:r>
              <a:rPr lang="fr-FR" sz="1200" dirty="0"/>
              <a:t>Pétanque</a:t>
            </a:r>
            <a:r>
              <a:rPr lang="fr-FR" sz="1200" b="1" dirty="0"/>
              <a:t> </a:t>
            </a:r>
            <a:endParaRPr lang="fr-FR" sz="1200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 au restaurant </a:t>
            </a:r>
            <a:br>
              <a:rPr lang="fr-FR" sz="1200" b="1" dirty="0"/>
            </a:br>
            <a:r>
              <a:rPr lang="fr-FR" sz="1200" dirty="0"/>
              <a:t>Apéro Party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i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dirty="0">
              <a:latin typeface="+mj-lt"/>
            </a:endParaRPr>
          </a:p>
        </p:txBody>
      </p:sp>
      <p:pic>
        <p:nvPicPr>
          <p:cNvPr id="40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9C3EFF25-357F-4D70-8EFD-1585E0C5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5044257" y="1421035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19364F28-1A5E-43C4-96C3-11A898E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28" y="5315895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6460D10E-9AB6-4FD4-BA5C-6DAC487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269" y="5016723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Ã©sultat de recherche d'images pour &quot;icone barbecue poisson&quot;">
            <a:extLst>
              <a:ext uri="{FF2B5EF4-FFF2-40B4-BE49-F238E27FC236}">
                <a16:creationId xmlns:a16="http://schemas.microsoft.com/office/drawing/2014/main" id="{C862D9C0-C444-4B6E-A62F-EFFA38EAF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99" y="1482438"/>
            <a:ext cx="965010" cy="96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11AEC9D-E2BC-4693-9C86-E24864979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824" y="5180069"/>
            <a:ext cx="1001448" cy="750119"/>
          </a:xfrm>
          <a:prstGeom prst="rect">
            <a:avLst/>
          </a:prstGeom>
        </p:spPr>
      </p:pic>
      <p:pic>
        <p:nvPicPr>
          <p:cNvPr id="20" name="Picture 16" descr="Image associÃ©e">
            <a:extLst>
              <a:ext uri="{FF2B5EF4-FFF2-40B4-BE49-F238E27FC236}">
                <a16:creationId xmlns:a16="http://schemas.microsoft.com/office/drawing/2014/main" id="{9BB417A6-1CFC-4285-8BA0-7BCD1EB3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96" y="4613760"/>
            <a:ext cx="652456" cy="7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Ã©sultat de recherche d'images pour &quot;journaux clipart&quot;">
            <a:extLst>
              <a:ext uri="{FF2B5EF4-FFF2-40B4-BE49-F238E27FC236}">
                <a16:creationId xmlns:a16="http://schemas.microsoft.com/office/drawing/2014/main" id="{1006F6B8-690E-4004-9C80-86A5B1A83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88" y="2112145"/>
            <a:ext cx="842693" cy="85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80327D7-D5A1-4D7E-A9AC-DF5AE70CD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094" y="2557944"/>
            <a:ext cx="1678929" cy="81339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E65BEFE-F4AF-4208-89D1-3B116DDB4E23}"/>
              </a:ext>
            </a:extLst>
          </p:cNvPr>
          <p:cNvSpPr txBox="1"/>
          <p:nvPr/>
        </p:nvSpPr>
        <p:spPr>
          <a:xfrm>
            <a:off x="6453261" y="3369600"/>
            <a:ext cx="54001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  <a:endParaRPr lang="fr-FR" sz="1400" b="1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10h30 au salon</a:t>
            </a:r>
            <a:br>
              <a:rPr lang="fr-FR" sz="1200" b="1" baseline="30000" dirty="0"/>
            </a:br>
            <a:r>
              <a:rPr lang="fr-FR" sz="1100" b="1" baseline="30000" dirty="0"/>
              <a:t>  </a:t>
            </a:r>
            <a:r>
              <a:rPr lang="fr-FR" sz="1100" dirty="0"/>
              <a:t>Gym et équilibre 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au salon</a:t>
            </a:r>
            <a:br>
              <a:rPr lang="fr-FR" sz="1200" b="1" baseline="30000" dirty="0"/>
            </a:br>
            <a:r>
              <a:rPr lang="fr-FR" sz="1100" b="1" baseline="30000" dirty="0"/>
              <a:t>  </a:t>
            </a:r>
            <a:r>
              <a:rPr lang="fr-FR" sz="1100" dirty="0"/>
              <a:t>Atelier Pâtisserie « Smoothie Fraise »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 au salon</a:t>
            </a:r>
            <a:br>
              <a:rPr lang="fr-FR" sz="1200" b="1" baseline="30000" dirty="0"/>
            </a:br>
            <a:r>
              <a:rPr lang="fr-FR" sz="1100" b="1" baseline="30000" dirty="0"/>
              <a:t>  </a:t>
            </a:r>
            <a:r>
              <a:rPr lang="fr-FR" sz="1100" dirty="0"/>
              <a:t>Café des amis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1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1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1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A9EA1A5-3F70-4CCA-85C4-9545C1E45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1097" y="4696573"/>
            <a:ext cx="854832" cy="6402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2FCA709-4F3D-41CA-844F-9F03B6D9F42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5903"/>
          <a:stretch/>
        </p:blipFill>
        <p:spPr>
          <a:xfrm>
            <a:off x="10392334" y="3992011"/>
            <a:ext cx="957217" cy="993788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F300A1A6-837E-4072-817A-E3F16B98A9A3}"/>
              </a:ext>
            </a:extLst>
          </p:cNvPr>
          <p:cNvGrpSpPr/>
          <p:nvPr/>
        </p:nvGrpSpPr>
        <p:grpSpPr>
          <a:xfrm>
            <a:off x="8550140" y="3655267"/>
            <a:ext cx="1081913" cy="694468"/>
            <a:chOff x="9823449" y="3749884"/>
            <a:chExt cx="1370790" cy="909567"/>
          </a:xfrm>
        </p:grpSpPr>
        <p:pic>
          <p:nvPicPr>
            <p:cNvPr id="29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86E1DDB2-EC9A-48BA-B02F-D7D7C439BC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77"/>
            <a:stretch/>
          </p:blipFill>
          <p:spPr bwMode="auto">
            <a:xfrm>
              <a:off x="9823449" y="3749884"/>
              <a:ext cx="723893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2EB6F306-75A6-40C8-AA5D-0B0B4A3455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16" r="-4556"/>
            <a:stretch/>
          </p:blipFill>
          <p:spPr bwMode="auto">
            <a:xfrm>
              <a:off x="10353385" y="3773394"/>
              <a:ext cx="840854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RÃ©sultat de recherche d'images pour &quot;pÃ©tanque&quot;">
            <a:extLst>
              <a:ext uri="{FF2B5EF4-FFF2-40B4-BE49-F238E27FC236}">
                <a16:creationId xmlns:a16="http://schemas.microsoft.com/office/drawing/2014/main" id="{F17A1A43-2A16-417B-A2BD-84F36D833F0E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452" y="2152603"/>
            <a:ext cx="994849" cy="60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Ã©sultat de recherche d'images pour &quot;cocktail&quot;">
            <a:extLst>
              <a:ext uri="{FF2B5EF4-FFF2-40B4-BE49-F238E27FC236}">
                <a16:creationId xmlns:a16="http://schemas.microsoft.com/office/drawing/2014/main" id="{E84EC9B9-E739-4530-8794-03BBDE7B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305" y="2591609"/>
            <a:ext cx="813044" cy="10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74D358-6440-4E56-853A-56A983163D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11589" y="3719351"/>
            <a:ext cx="1298058" cy="72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3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1437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Vendredi 23 Août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D5138AA-C263-422F-980A-134CB1EF58A1}"/>
              </a:ext>
            </a:extLst>
          </p:cNvPr>
          <p:cNvSpPr/>
          <p:nvPr/>
        </p:nvSpPr>
        <p:spPr>
          <a:xfrm>
            <a:off x="644600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Samedi 24 Août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D90521E-0082-4FB4-A495-4406DBB2D35E}"/>
              </a:ext>
            </a:extLst>
          </p:cNvPr>
          <p:cNvSpPr txBox="1"/>
          <p:nvPr/>
        </p:nvSpPr>
        <p:spPr>
          <a:xfrm>
            <a:off x="865179" y="4205305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052BF5-8D72-4C1A-95EC-8815C773F367}"/>
              </a:ext>
            </a:extLst>
          </p:cNvPr>
          <p:cNvSpPr txBox="1"/>
          <p:nvPr/>
        </p:nvSpPr>
        <p:spPr>
          <a:xfrm>
            <a:off x="6554647" y="4050399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pic>
        <p:nvPicPr>
          <p:cNvPr id="46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B70B7943-FC53-4BB9-BE64-5FE367D511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77" y="3348136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19364F28-1A5E-43C4-96C3-11A898E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96" y="4378597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6460D10E-9AB6-4FD4-BA5C-6DAC487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565" y="4229294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associée">
            <a:extLst>
              <a:ext uri="{FF2B5EF4-FFF2-40B4-BE49-F238E27FC236}">
                <a16:creationId xmlns:a16="http://schemas.microsoft.com/office/drawing/2014/main" id="{F6537EFA-B548-4435-A4A1-46C068D0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1334" y="2210133"/>
            <a:ext cx="1620034" cy="9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7AAB594-282B-4BDF-AD63-0CF61326F82C}"/>
              </a:ext>
            </a:extLst>
          </p:cNvPr>
          <p:cNvSpPr txBox="1"/>
          <p:nvPr/>
        </p:nvSpPr>
        <p:spPr>
          <a:xfrm>
            <a:off x="6542439" y="1683404"/>
            <a:ext cx="483941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20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15h </a:t>
            </a:r>
            <a:r>
              <a:rPr lang="fr-FR" sz="1400" b="1" dirty="0"/>
              <a:t>salle d’activités du 1</a:t>
            </a:r>
            <a:r>
              <a:rPr lang="fr-FR" sz="1400" b="1" baseline="30000" dirty="0"/>
              <a:t>er étage</a:t>
            </a:r>
            <a:br>
              <a:rPr lang="fr-FR" b="1" dirty="0"/>
            </a:br>
            <a:r>
              <a:rPr lang="fr-FR" sz="1200" dirty="0"/>
              <a:t>Atelier Pâtisserie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17h30 dans le Salon</a:t>
            </a:r>
            <a:br>
              <a:rPr lang="fr-FR" b="1" dirty="0"/>
            </a:br>
            <a:r>
              <a:rPr lang="fr-FR" sz="1200" dirty="0"/>
              <a:t>Lecture de la revue « ça bouge »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baseline="30000" dirty="0"/>
          </a:p>
        </p:txBody>
      </p:sp>
      <p:pic>
        <p:nvPicPr>
          <p:cNvPr id="28" name="Picture 6" descr="RÃ©sultat de recherche d'images pour &quot;patisserie instrument clipart&quot;">
            <a:extLst>
              <a:ext uri="{FF2B5EF4-FFF2-40B4-BE49-F238E27FC236}">
                <a16:creationId xmlns:a16="http://schemas.microsoft.com/office/drawing/2014/main" id="{20F69533-7246-4F7D-A4F5-7082A872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924">
            <a:off x="10206074" y="1967077"/>
            <a:ext cx="1192632" cy="11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Ã©sultat de recherche d'images pour &quot;journaux clipart&quot;">
            <a:extLst>
              <a:ext uri="{FF2B5EF4-FFF2-40B4-BE49-F238E27FC236}">
                <a16:creationId xmlns:a16="http://schemas.microsoft.com/office/drawing/2014/main" id="{A8D150C2-A0B4-499D-977F-23F3E1DF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006" y="2762120"/>
            <a:ext cx="960497" cy="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E2A97DF4-0133-4A84-88A9-692CB340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9731695" y="1386189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31877-1014-40BE-805E-11D22B8A7E62}"/>
              </a:ext>
            </a:extLst>
          </p:cNvPr>
          <p:cNvSpPr txBox="1"/>
          <p:nvPr/>
        </p:nvSpPr>
        <p:spPr>
          <a:xfrm>
            <a:off x="865179" y="1753362"/>
            <a:ext cx="4839415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14h30 à la salle PASA</a:t>
            </a:r>
            <a:br>
              <a:rPr lang="fr-FR" b="1" dirty="0">
                <a:latin typeface="+mj-lt"/>
              </a:rPr>
            </a:br>
            <a:r>
              <a:rPr lang="fr-FR" sz="1200" dirty="0">
                <a:latin typeface="+mj-lt"/>
              </a:rPr>
              <a:t>Yoga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16h au restaurant</a:t>
            </a:r>
            <a:br>
              <a:rPr lang="fr-FR" b="1" dirty="0"/>
            </a:br>
            <a:r>
              <a:rPr lang="fr-FR" sz="1200" dirty="0"/>
              <a:t>Après-midi gourmand en compagnie 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fr-FR" sz="1200" dirty="0"/>
              <a:t>        musicale de Yvan Lubrany 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endParaRPr lang="fr-FR" sz="12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18h00 salle d’activités du 1</a:t>
            </a:r>
            <a:r>
              <a:rPr lang="fr-FR" sz="1400" b="1" baseline="30000" dirty="0"/>
              <a:t>er étage</a:t>
            </a:r>
            <a:br>
              <a:rPr lang="fr-FR" b="1" dirty="0"/>
            </a:br>
            <a:r>
              <a:rPr lang="fr-FR" sz="1200" dirty="0"/>
              <a:t>Atelier Jardinage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dirty="0">
              <a:latin typeface="+mj-lt"/>
            </a:endParaRPr>
          </a:p>
        </p:txBody>
      </p:sp>
      <p:pic>
        <p:nvPicPr>
          <p:cNvPr id="19" name="Picture 2" descr="RÃ©sultat de recherche d'images pour &quot;yoga&quot;">
            <a:extLst>
              <a:ext uri="{FF2B5EF4-FFF2-40B4-BE49-F238E27FC236}">
                <a16:creationId xmlns:a16="http://schemas.microsoft.com/office/drawing/2014/main" id="{AF0C2C72-B8D6-4658-93FC-88E4C5B8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6" y="1634999"/>
            <a:ext cx="935565" cy="93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0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1437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Dimanche 25 Août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D5138AA-C263-422F-980A-134CB1EF58A1}"/>
              </a:ext>
            </a:extLst>
          </p:cNvPr>
          <p:cNvSpPr/>
          <p:nvPr/>
        </p:nvSpPr>
        <p:spPr>
          <a:xfrm>
            <a:off x="644600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Lundi 26 Août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D90521E-0082-4FB4-A495-4406DBB2D35E}"/>
              </a:ext>
            </a:extLst>
          </p:cNvPr>
          <p:cNvSpPr txBox="1"/>
          <p:nvPr/>
        </p:nvSpPr>
        <p:spPr>
          <a:xfrm>
            <a:off x="950094" y="4913252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052BF5-8D72-4C1A-95EC-8815C773F367}"/>
              </a:ext>
            </a:extLst>
          </p:cNvPr>
          <p:cNvSpPr txBox="1"/>
          <p:nvPr/>
        </p:nvSpPr>
        <p:spPr>
          <a:xfrm>
            <a:off x="6398607" y="4893390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pic>
        <p:nvPicPr>
          <p:cNvPr id="49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19364F28-1A5E-43C4-96C3-11A898E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44" y="4893390"/>
            <a:ext cx="1179255" cy="10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6460D10E-9AB6-4FD4-BA5C-6DAC487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565" y="4932638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7AAB594-282B-4BDF-AD63-0CF61326F82C}"/>
              </a:ext>
            </a:extLst>
          </p:cNvPr>
          <p:cNvSpPr txBox="1"/>
          <p:nvPr/>
        </p:nvSpPr>
        <p:spPr>
          <a:xfrm>
            <a:off x="6497143" y="1753821"/>
            <a:ext cx="483941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10h30 Rdv à l’accueil</a:t>
            </a:r>
            <a:br>
              <a:rPr lang="fr-FR" sz="2000" b="1" dirty="0"/>
            </a:br>
            <a:r>
              <a:rPr lang="fr-FR" sz="1200" dirty="0"/>
              <a:t>Sortie à Deauville 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sz="12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20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15h à la salle du Patio</a:t>
            </a:r>
            <a:br>
              <a:rPr lang="fr-FR" b="1" dirty="0"/>
            </a:br>
            <a:r>
              <a:rPr lang="fr-FR" sz="1200" dirty="0"/>
              <a:t>Bingo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 à la salle du patio</a:t>
            </a:r>
            <a:br>
              <a:rPr lang="fr-FR" b="1" dirty="0"/>
            </a:br>
            <a:r>
              <a:rPr lang="fr-FR" sz="1200" dirty="0"/>
              <a:t>Bowling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 à la salle PASA</a:t>
            </a:r>
            <a:br>
              <a:rPr lang="fr-FR" sz="1200" b="1" baseline="30000" dirty="0"/>
            </a:br>
            <a:r>
              <a:rPr lang="fr-FR" sz="1200" b="1" dirty="0"/>
              <a:t> </a:t>
            </a:r>
            <a:r>
              <a:rPr lang="fr-FR" sz="1200" dirty="0"/>
              <a:t>Karaoké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baseline="30000" dirty="0"/>
          </a:p>
        </p:txBody>
      </p:sp>
      <p:pic>
        <p:nvPicPr>
          <p:cNvPr id="30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E2A97DF4-0133-4A84-88A9-692CB340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9945399" y="2693344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DE2E1CE1-2B2A-48D8-A7E7-92311C6E775C}"/>
              </a:ext>
            </a:extLst>
          </p:cNvPr>
          <p:cNvSpPr txBox="1"/>
          <p:nvPr/>
        </p:nvSpPr>
        <p:spPr>
          <a:xfrm>
            <a:off x="953979" y="3845136"/>
            <a:ext cx="483941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18h salle d’activités du 1</a:t>
            </a:r>
            <a:r>
              <a:rPr lang="fr-FR" sz="1400" b="1" baseline="30000" dirty="0">
                <a:latin typeface="+mj-lt"/>
              </a:rPr>
              <a:t>er</a:t>
            </a:r>
            <a:r>
              <a:rPr lang="fr-FR" b="1" baseline="30000" dirty="0"/>
              <a:t> </a:t>
            </a:r>
            <a:r>
              <a:rPr lang="fr-FR" sz="1400" b="1" baseline="30000" dirty="0"/>
              <a:t>étage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Jardinage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6A8B4A0-D6F0-4C21-BEB6-D4428F000DEB}"/>
              </a:ext>
            </a:extLst>
          </p:cNvPr>
          <p:cNvSpPr txBox="1"/>
          <p:nvPr/>
        </p:nvSpPr>
        <p:spPr>
          <a:xfrm>
            <a:off x="1047455" y="1753821"/>
            <a:ext cx="48394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32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Conférence Vietnam à la salle PASA</a:t>
            </a:r>
            <a:br>
              <a:rPr lang="fr-FR" sz="3600" b="1" dirty="0"/>
            </a:br>
            <a:endParaRPr lang="fr-FR" sz="1400" b="1" dirty="0">
              <a:latin typeface="+mj-lt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b="1" dirty="0">
              <a:latin typeface="+mj-lt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b="1" dirty="0">
              <a:latin typeface="+mj-lt"/>
            </a:endParaRPr>
          </a:p>
          <a:p>
            <a:pPr marL="285750" indent="-285750" algn="r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36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8F788207-FDEB-4F0A-84CE-5BA36BFA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4740539" y="1537017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6BCC4E6A-6799-4191-B6EE-BC48DA41C6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65" y="4300457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B0FD5B8-B217-4D1C-B298-C40E4B26A9B8}"/>
              </a:ext>
            </a:extLst>
          </p:cNvPr>
          <p:cNvSpPr txBox="1"/>
          <p:nvPr/>
        </p:nvSpPr>
        <p:spPr>
          <a:xfrm>
            <a:off x="1430507" y="2563105"/>
            <a:ext cx="121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Eric Mile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0B239F-DA10-4ABD-82E4-B86CDF9D8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784" y="2907352"/>
            <a:ext cx="2081277" cy="1384995"/>
          </a:xfrm>
          <a:prstGeom prst="rect">
            <a:avLst/>
          </a:prstGeom>
        </p:spPr>
      </p:pic>
      <p:pic>
        <p:nvPicPr>
          <p:cNvPr id="28" name="Picture 2" descr="RÃ©sultat de recherche d'images pour &quot;bingo&quot;">
            <a:extLst>
              <a:ext uri="{FF2B5EF4-FFF2-40B4-BE49-F238E27FC236}">
                <a16:creationId xmlns:a16="http://schemas.microsoft.com/office/drawing/2014/main" id="{0EE544A0-302F-450F-B5EC-05265A36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70" y="3305537"/>
            <a:ext cx="1204154" cy="4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B494BD4-8EAA-40FB-BEB9-285DE98855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2969" y="3476405"/>
            <a:ext cx="842296" cy="842296"/>
          </a:xfrm>
          <a:prstGeom prst="rect">
            <a:avLst/>
          </a:prstGeom>
        </p:spPr>
      </p:pic>
      <p:pic>
        <p:nvPicPr>
          <p:cNvPr id="31" name="Picture 6" descr="RÃ©sultat de recherche d'images pour &quot;icone karaokÃ©&quot;">
            <a:extLst>
              <a:ext uri="{FF2B5EF4-FFF2-40B4-BE49-F238E27FC236}">
                <a16:creationId xmlns:a16="http://schemas.microsoft.com/office/drawing/2014/main" id="{816F7429-CE84-4BBC-A422-AEB0A3665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513" y="3991192"/>
            <a:ext cx="858686" cy="8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377D14-680F-4D96-9E19-4B772C67F8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6073" y="1491533"/>
            <a:ext cx="1742983" cy="11598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A7B1AC4-F1FA-4218-B297-095D2113603B}"/>
              </a:ext>
            </a:extLst>
          </p:cNvPr>
          <p:cNvSpPr txBox="1"/>
          <p:nvPr/>
        </p:nvSpPr>
        <p:spPr>
          <a:xfrm>
            <a:off x="7168494" y="2189744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Non adhérent 24,90 euros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Adhérent 17,43 euros</a:t>
            </a:r>
          </a:p>
        </p:txBody>
      </p:sp>
    </p:spTree>
    <p:extLst>
      <p:ext uri="{BB962C8B-B14F-4D97-AF65-F5344CB8AC3E}">
        <p14:creationId xmlns:p14="http://schemas.microsoft.com/office/powerpoint/2010/main" val="205822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1437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Mardi 27 Août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D5138AA-C263-422F-980A-134CB1EF58A1}"/>
              </a:ext>
            </a:extLst>
          </p:cNvPr>
          <p:cNvSpPr/>
          <p:nvPr/>
        </p:nvSpPr>
        <p:spPr>
          <a:xfrm>
            <a:off x="644600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Mercredi 28 Août</a:t>
            </a:r>
          </a:p>
        </p:txBody>
      </p:sp>
      <p:pic>
        <p:nvPicPr>
          <p:cNvPr id="49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19364F28-1A5E-43C4-96C3-11A898E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89" y="5186790"/>
            <a:ext cx="1179255" cy="10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6460D10E-9AB6-4FD4-BA5C-6DAC487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374" y="5376012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7AAB594-282B-4BDF-AD63-0CF61326F82C}"/>
              </a:ext>
            </a:extLst>
          </p:cNvPr>
          <p:cNvSpPr txBox="1"/>
          <p:nvPr/>
        </p:nvSpPr>
        <p:spPr>
          <a:xfrm>
            <a:off x="6516467" y="1354619"/>
            <a:ext cx="483941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20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à la salle du patio</a:t>
            </a:r>
            <a:br>
              <a:rPr lang="fr-FR" b="1" dirty="0"/>
            </a:br>
            <a:r>
              <a:rPr lang="fr-FR" sz="1200" dirty="0"/>
              <a:t>Bowling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15h30 à la salle du Patio</a:t>
            </a:r>
            <a:br>
              <a:rPr lang="fr-FR" sz="1200" b="1" dirty="0"/>
            </a:br>
            <a:r>
              <a:rPr lang="fr-FR" sz="1100" dirty="0"/>
              <a:t>Bingo</a:t>
            </a:r>
            <a:endParaRPr lang="fr-FR" sz="12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17h30 dans le Salon</a:t>
            </a:r>
            <a:br>
              <a:rPr lang="fr-FR" sz="1200" b="1" dirty="0"/>
            </a:br>
            <a:r>
              <a:rPr lang="fr-FR" sz="1200" dirty="0"/>
              <a:t>Revue de presse </a:t>
            </a:r>
            <a:endParaRPr lang="fr-FR" sz="11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 au restaurant </a:t>
            </a:r>
            <a:br>
              <a:rPr lang="fr-FR" b="1" dirty="0"/>
            </a:br>
            <a:r>
              <a:rPr lang="fr-FR" sz="1600" baseline="30000" dirty="0"/>
              <a:t>Dégustation de cocktail</a:t>
            </a:r>
            <a:endParaRPr lang="fr-FR" sz="1200" dirty="0"/>
          </a:p>
        </p:txBody>
      </p:sp>
      <p:pic>
        <p:nvPicPr>
          <p:cNvPr id="30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E2A97DF4-0133-4A84-88A9-692CB340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10471849" y="1431993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8C1DE9A-9457-4D85-91BC-D01642631E1B}"/>
              </a:ext>
            </a:extLst>
          </p:cNvPr>
          <p:cNvSpPr txBox="1"/>
          <p:nvPr/>
        </p:nvSpPr>
        <p:spPr>
          <a:xfrm>
            <a:off x="950385" y="1594723"/>
            <a:ext cx="483941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20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15h Rdv à l’accueil</a:t>
            </a:r>
            <a:br>
              <a:rPr lang="fr-FR" b="1" dirty="0"/>
            </a:br>
            <a:r>
              <a:rPr lang="fr-FR" sz="1200" dirty="0"/>
              <a:t>Pétanque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 au restaurant</a:t>
            </a:r>
            <a:br>
              <a:rPr lang="fr-FR" sz="1100" b="1" baseline="30000" dirty="0"/>
            </a:br>
            <a:r>
              <a:rPr lang="fr-FR" sz="1100" b="1" dirty="0"/>
              <a:t> </a:t>
            </a:r>
            <a:r>
              <a:rPr lang="fr-FR" sz="1200" dirty="0"/>
              <a:t>Loto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17h30 au restaurant </a:t>
            </a:r>
            <a:br>
              <a:rPr lang="fr-FR" sz="1100" b="1" baseline="30000" dirty="0"/>
            </a:br>
            <a:r>
              <a:rPr lang="fr-FR" sz="1400" b="1" dirty="0"/>
              <a:t> </a:t>
            </a:r>
            <a:r>
              <a:rPr lang="fr-FR" sz="1200" dirty="0"/>
              <a:t>Théâtre</a:t>
            </a:r>
            <a:r>
              <a:rPr lang="fr-FR" sz="1200" b="1" dirty="0"/>
              <a:t> </a:t>
            </a:r>
            <a:endParaRPr lang="fr-FR" sz="12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baseline="30000" dirty="0"/>
          </a:p>
        </p:txBody>
      </p:sp>
      <p:pic>
        <p:nvPicPr>
          <p:cNvPr id="28" name="Picture 6" descr="RÃ©sultat de recherche d'images pour &quot;loto clipart&quot;">
            <a:extLst>
              <a:ext uri="{FF2B5EF4-FFF2-40B4-BE49-F238E27FC236}">
                <a16:creationId xmlns:a16="http://schemas.microsoft.com/office/drawing/2014/main" id="{6A051393-C557-4C2C-AE37-AC37EA09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62" y="2486366"/>
            <a:ext cx="1095860" cy="7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0C0FB8FE-EDE2-4557-BA68-725EDA36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5044696" y="1473797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72A7ED2-B82A-4BCD-8F33-B207A3B31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856" y="1877560"/>
            <a:ext cx="842296" cy="84229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9C85F5-51F6-4E0C-AEBF-E6C13402B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074" y="2722707"/>
            <a:ext cx="1499988" cy="957922"/>
          </a:xfrm>
          <a:prstGeom prst="rect">
            <a:avLst/>
          </a:prstGeom>
        </p:spPr>
      </p:pic>
      <p:pic>
        <p:nvPicPr>
          <p:cNvPr id="32" name="Picture 2" descr="RÃ©sultat de recherche d'images pour &quot;pÃ©tanque&quot;">
            <a:extLst>
              <a:ext uri="{FF2B5EF4-FFF2-40B4-BE49-F238E27FC236}">
                <a16:creationId xmlns:a16="http://schemas.microsoft.com/office/drawing/2014/main" id="{C735F52F-52C4-4849-AB6C-0548DE14C8F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22" y="2035101"/>
            <a:ext cx="994849" cy="60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B99C53BC-989B-4978-9321-A48401B647E9}"/>
              </a:ext>
            </a:extLst>
          </p:cNvPr>
          <p:cNvSpPr txBox="1"/>
          <p:nvPr/>
        </p:nvSpPr>
        <p:spPr>
          <a:xfrm>
            <a:off x="893940" y="3642888"/>
            <a:ext cx="54001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  <a:endParaRPr lang="fr-FR" sz="1400" b="1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au salon</a:t>
            </a:r>
            <a:br>
              <a:rPr lang="fr-FR" b="1" baseline="30000" dirty="0"/>
            </a:br>
            <a:r>
              <a:rPr lang="fr-FR" sz="1600" b="1" baseline="30000" dirty="0"/>
              <a:t>  </a:t>
            </a:r>
            <a:r>
              <a:rPr lang="fr-FR" sz="1200" dirty="0"/>
              <a:t>Carré musical 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au salon</a:t>
            </a:r>
            <a:br>
              <a:rPr lang="fr-FR" sz="1400" b="1" baseline="30000" dirty="0"/>
            </a:br>
            <a:r>
              <a:rPr lang="fr-FR" sz="1200" b="1" baseline="30000" dirty="0"/>
              <a:t>  </a:t>
            </a:r>
            <a:r>
              <a:rPr lang="fr-FR" sz="1200" dirty="0"/>
              <a:t>Jeux de questions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16h30 au salon</a:t>
            </a:r>
            <a:br>
              <a:rPr lang="fr-FR" sz="1400" b="1" baseline="30000" dirty="0"/>
            </a:br>
            <a:r>
              <a:rPr lang="fr-FR" sz="1200" b="1" baseline="30000" dirty="0"/>
              <a:t>  </a:t>
            </a:r>
            <a:r>
              <a:rPr lang="fr-FR" sz="1200" dirty="0"/>
              <a:t>Quizz musicale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endParaRPr lang="fr-FR" dirty="0"/>
          </a:p>
        </p:txBody>
      </p:sp>
      <p:pic>
        <p:nvPicPr>
          <p:cNvPr id="34" name="Picture 2" descr="Image associée">
            <a:extLst>
              <a:ext uri="{FF2B5EF4-FFF2-40B4-BE49-F238E27FC236}">
                <a16:creationId xmlns:a16="http://schemas.microsoft.com/office/drawing/2014/main" id="{424EBE73-1B14-4470-89F8-E4D1263C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9956" y="4154938"/>
            <a:ext cx="1620034" cy="9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Image associÃ©e">
            <a:extLst>
              <a:ext uri="{FF2B5EF4-FFF2-40B4-BE49-F238E27FC236}">
                <a16:creationId xmlns:a16="http://schemas.microsoft.com/office/drawing/2014/main" id="{351B3473-0191-4D03-A9E0-2819DD39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300">
            <a:off x="2659332" y="4502475"/>
            <a:ext cx="1008977" cy="8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CEFFBBEE-FC03-4A23-BAF6-A84FE12FC494}"/>
              </a:ext>
            </a:extLst>
          </p:cNvPr>
          <p:cNvSpPr txBox="1"/>
          <p:nvPr/>
        </p:nvSpPr>
        <p:spPr>
          <a:xfrm>
            <a:off x="6516467" y="3773138"/>
            <a:ext cx="540012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600" b="1" u="sng" dirty="0"/>
              <a:t>1</a:t>
            </a:r>
            <a:r>
              <a:rPr lang="fr-FR" sz="1600" b="1" u="sng" baseline="30000" dirty="0"/>
              <a:t>er</a:t>
            </a:r>
            <a:r>
              <a:rPr lang="fr-FR" sz="1600" b="1" u="sng" dirty="0"/>
              <a:t> Etage</a:t>
            </a:r>
            <a:endParaRPr lang="fr-FR" sz="1200" b="1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10h30 au salon </a:t>
            </a:r>
            <a:r>
              <a:rPr lang="fr-FR" sz="1200" dirty="0"/>
              <a:t>Nouvelle du jour 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12h au restaurant </a:t>
            </a:r>
            <a:r>
              <a:rPr lang="fr-FR" sz="1200" dirty="0"/>
              <a:t>A table </a:t>
            </a:r>
            <a:endParaRPr lang="fr-FR" sz="1200" baseline="300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au salon </a:t>
            </a:r>
            <a:r>
              <a:rPr lang="fr-FR" sz="1200" dirty="0"/>
              <a:t>Atelier bien être</a:t>
            </a:r>
            <a:endParaRPr lang="fr-FR" sz="1400" b="1" baseline="300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 au salon </a:t>
            </a:r>
            <a:r>
              <a:rPr lang="fr-FR" sz="1200" dirty="0"/>
              <a:t>Café des amis</a:t>
            </a:r>
            <a:endParaRPr lang="fr-FR" sz="1400" b="1" baseline="300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1A867655-C781-4879-9D17-130964889C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2951" y="4818219"/>
            <a:ext cx="1001448" cy="750119"/>
          </a:xfrm>
          <a:prstGeom prst="rect">
            <a:avLst/>
          </a:prstGeom>
        </p:spPr>
      </p:pic>
      <p:pic>
        <p:nvPicPr>
          <p:cNvPr id="39" name="Picture 16" descr="Image associÃ©e">
            <a:extLst>
              <a:ext uri="{FF2B5EF4-FFF2-40B4-BE49-F238E27FC236}">
                <a16:creationId xmlns:a16="http://schemas.microsoft.com/office/drawing/2014/main" id="{E136D713-D9A0-4332-99CB-D86BE1480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65" y="4706676"/>
            <a:ext cx="531188" cy="62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RÃ©sultat de recherche d'images pour &quot;journaux clipart&quot;">
            <a:extLst>
              <a:ext uri="{FF2B5EF4-FFF2-40B4-BE49-F238E27FC236}">
                <a16:creationId xmlns:a16="http://schemas.microsoft.com/office/drawing/2014/main" id="{B54D990E-C9AC-47CE-96BD-C1DC77B57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625" y="2477447"/>
            <a:ext cx="960497" cy="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Ã©sultat de recherche d'images pour &quot;bingo&quot;">
            <a:extLst>
              <a:ext uri="{FF2B5EF4-FFF2-40B4-BE49-F238E27FC236}">
                <a16:creationId xmlns:a16="http://schemas.microsoft.com/office/drawing/2014/main" id="{D1A742F8-20B1-4CA4-955F-3210E65F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35" y="2747308"/>
            <a:ext cx="1204154" cy="4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Ã©sultat de recherche d'images pour &quot;cocktail&quot;">
            <a:extLst>
              <a:ext uri="{FF2B5EF4-FFF2-40B4-BE49-F238E27FC236}">
                <a16:creationId xmlns:a16="http://schemas.microsoft.com/office/drawing/2014/main" id="{1151053E-37FA-4605-BD8F-BA5BCCCA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020" y="3116433"/>
            <a:ext cx="602811" cy="74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4529B3C8-5F16-4ED4-8E2B-E8EB661D91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06189" y="3991792"/>
            <a:ext cx="1298058" cy="72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1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1437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Jeudi 29 Août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D5138AA-C263-422F-980A-134CB1EF58A1}"/>
              </a:ext>
            </a:extLst>
          </p:cNvPr>
          <p:cNvSpPr/>
          <p:nvPr/>
        </p:nvSpPr>
        <p:spPr>
          <a:xfrm>
            <a:off x="644600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Vendredi 30 Août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052BF5-8D72-4C1A-95EC-8815C773F367}"/>
              </a:ext>
            </a:extLst>
          </p:cNvPr>
          <p:cNvSpPr txBox="1"/>
          <p:nvPr/>
        </p:nvSpPr>
        <p:spPr>
          <a:xfrm>
            <a:off x="6382025" y="4304302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pic>
        <p:nvPicPr>
          <p:cNvPr id="49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19364F28-1A5E-43C4-96C3-11A898E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77" y="5320682"/>
            <a:ext cx="1179255" cy="10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6460D10E-9AB6-4FD4-BA5C-6DAC487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801" y="4409421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BF4DFFD-F313-48F2-88B7-C75DCF7A833A}"/>
              </a:ext>
            </a:extLst>
          </p:cNvPr>
          <p:cNvSpPr txBox="1"/>
          <p:nvPr/>
        </p:nvSpPr>
        <p:spPr>
          <a:xfrm>
            <a:off x="952977" y="1581033"/>
            <a:ext cx="483941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12h Terrasse du patio</a:t>
            </a:r>
            <a:br>
              <a:rPr lang="fr-FR" sz="2400" b="1" dirty="0"/>
            </a:br>
            <a:r>
              <a:rPr lang="fr-FR" sz="1200" i="1" dirty="0"/>
              <a:t>« sur inscription »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au restaurant </a:t>
            </a:r>
            <a:br>
              <a:rPr lang="fr-FR" sz="2400" b="1" dirty="0"/>
            </a:br>
            <a:r>
              <a:rPr lang="fr-FR" sz="1200" dirty="0"/>
              <a:t>Jeux de tables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16h30 Rdv à l’accueil</a:t>
            </a:r>
            <a:br>
              <a:rPr lang="fr-FR" sz="2400" b="1" dirty="0"/>
            </a:br>
            <a:r>
              <a:rPr lang="fr-FR" sz="1200" dirty="0"/>
              <a:t>Pétanque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17h30 au restaurant </a:t>
            </a:r>
            <a:br>
              <a:rPr lang="fr-FR" sz="1200" b="1" dirty="0"/>
            </a:br>
            <a:r>
              <a:rPr lang="fr-FR" sz="1200" dirty="0"/>
              <a:t>Théâtre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i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dirty="0">
              <a:latin typeface="+mj-lt"/>
            </a:endParaRPr>
          </a:p>
        </p:txBody>
      </p:sp>
      <p:pic>
        <p:nvPicPr>
          <p:cNvPr id="20" name="Picture 2" descr="RÃ©sultat de recherche d'images pour &quot;barbecue&quot;">
            <a:extLst>
              <a:ext uri="{FF2B5EF4-FFF2-40B4-BE49-F238E27FC236}">
                <a16:creationId xmlns:a16="http://schemas.microsoft.com/office/drawing/2014/main" id="{1F95E9D9-D200-4734-9EA7-FC05A953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26" y="1492718"/>
            <a:ext cx="1297992" cy="71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4D8621C-A2C8-4C2B-A467-5CCC3F2E87CC}"/>
              </a:ext>
            </a:extLst>
          </p:cNvPr>
          <p:cNvSpPr txBox="1"/>
          <p:nvPr/>
        </p:nvSpPr>
        <p:spPr>
          <a:xfrm>
            <a:off x="911890" y="3717725"/>
            <a:ext cx="540012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  <a:endParaRPr lang="fr-FR" sz="1400" b="1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10h30 au salon</a:t>
            </a:r>
            <a:r>
              <a:rPr lang="fr-FR" sz="1200" dirty="0"/>
              <a:t> Gym et équilibre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au salon</a:t>
            </a:r>
            <a:r>
              <a:rPr lang="fr-FR" sz="1200" dirty="0"/>
              <a:t> Jeux de questions </a:t>
            </a:r>
            <a:endParaRPr lang="fr-FR" sz="11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 au salon</a:t>
            </a:r>
            <a:r>
              <a:rPr lang="fr-FR" sz="1200" dirty="0"/>
              <a:t> Café des amis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16h30 au salon</a:t>
            </a:r>
            <a:r>
              <a:rPr lang="fr-FR" sz="1200" dirty="0"/>
              <a:t> Bingo</a:t>
            </a:r>
            <a:endParaRPr lang="fr-FR" sz="11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1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1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100" dirty="0"/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endParaRPr lang="fr-FR" dirty="0"/>
          </a:p>
        </p:txBody>
      </p:sp>
      <p:pic>
        <p:nvPicPr>
          <p:cNvPr id="18" name="Picture 2" descr="RÃ©sultat de recherche d'images pour &quot;bingo&quot;">
            <a:extLst>
              <a:ext uri="{FF2B5EF4-FFF2-40B4-BE49-F238E27FC236}">
                <a16:creationId xmlns:a16="http://schemas.microsoft.com/office/drawing/2014/main" id="{D8A58903-A296-46B3-B211-D8A10228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79" y="5250799"/>
            <a:ext cx="1204154" cy="4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6773343-466A-40F8-BA3A-54F98B19E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052" y="4729240"/>
            <a:ext cx="754679" cy="565281"/>
          </a:xfrm>
          <a:prstGeom prst="rect">
            <a:avLst/>
          </a:prstGeom>
        </p:spPr>
      </p:pic>
      <p:pic>
        <p:nvPicPr>
          <p:cNvPr id="24" name="Picture 14" descr="Image associÃ©e">
            <a:extLst>
              <a:ext uri="{FF2B5EF4-FFF2-40B4-BE49-F238E27FC236}">
                <a16:creationId xmlns:a16="http://schemas.microsoft.com/office/drawing/2014/main" id="{C8AFC856-C092-4A89-85CC-EF575F2D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300">
            <a:off x="3446147" y="4425695"/>
            <a:ext cx="818762" cy="7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E211E29F-EBE0-4AF9-B2D4-904CEA0C100A}"/>
              </a:ext>
            </a:extLst>
          </p:cNvPr>
          <p:cNvGrpSpPr/>
          <p:nvPr/>
        </p:nvGrpSpPr>
        <p:grpSpPr>
          <a:xfrm>
            <a:off x="4244090" y="3927764"/>
            <a:ext cx="1081913" cy="694468"/>
            <a:chOff x="9823449" y="3749884"/>
            <a:chExt cx="1370790" cy="909567"/>
          </a:xfrm>
        </p:grpSpPr>
        <p:pic>
          <p:nvPicPr>
            <p:cNvPr id="28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22E16792-50F8-4992-9C1A-0DFDBA8EBD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77"/>
            <a:stretch/>
          </p:blipFill>
          <p:spPr bwMode="auto">
            <a:xfrm>
              <a:off x="9823449" y="3749884"/>
              <a:ext cx="723893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0856DC4E-7FF6-468D-A5D0-0094067E3A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16" r="-4556"/>
            <a:stretch/>
          </p:blipFill>
          <p:spPr bwMode="auto">
            <a:xfrm>
              <a:off x="10353385" y="3773394"/>
              <a:ext cx="840854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B1915371-D1E3-449F-8592-61C1963F79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9926" y="2961248"/>
            <a:ext cx="1297992" cy="828923"/>
          </a:xfrm>
          <a:prstGeom prst="rect">
            <a:avLst/>
          </a:prstGeom>
        </p:spPr>
      </p:pic>
      <p:pic>
        <p:nvPicPr>
          <p:cNvPr id="31" name="Picture 2" descr="RÃ©sultat de recherche d'images pour &quot;pÃ©tanque&quot;">
            <a:extLst>
              <a:ext uri="{FF2B5EF4-FFF2-40B4-BE49-F238E27FC236}">
                <a16:creationId xmlns:a16="http://schemas.microsoft.com/office/drawing/2014/main" id="{87A3F964-A44B-4066-9D51-3643D04EC6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64" y="2720554"/>
            <a:ext cx="994849" cy="60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RÃ©sultat de recherche d'images pour &quot;jeux de table clipart&quot;">
            <a:extLst>
              <a:ext uri="{FF2B5EF4-FFF2-40B4-BE49-F238E27FC236}">
                <a16:creationId xmlns:a16="http://schemas.microsoft.com/office/drawing/2014/main" id="{912717AE-805C-40F0-A80E-B6059DD37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10" y="1890717"/>
            <a:ext cx="692290" cy="6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8CDE0043-6753-43D7-BD2C-C845934E4D29}"/>
              </a:ext>
            </a:extLst>
          </p:cNvPr>
          <p:cNvSpPr txBox="1"/>
          <p:nvPr/>
        </p:nvSpPr>
        <p:spPr>
          <a:xfrm>
            <a:off x="6383529" y="1496765"/>
            <a:ext cx="4839415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11h Rdv à l’accueil</a:t>
            </a:r>
            <a:br>
              <a:rPr lang="fr-FR" b="1" dirty="0">
                <a:latin typeface="+mj-lt"/>
              </a:rPr>
            </a:br>
            <a:r>
              <a:rPr lang="fr-FR" sz="1200" dirty="0">
                <a:latin typeface="+mj-lt"/>
              </a:rPr>
              <a:t>Sortie Bateau Mouche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>
              <a:latin typeface="+mj-lt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14h30 à la salle PASA</a:t>
            </a:r>
            <a:br>
              <a:rPr lang="fr-FR" b="1" dirty="0">
                <a:latin typeface="+mj-lt"/>
              </a:rPr>
            </a:br>
            <a:r>
              <a:rPr lang="fr-FR" sz="1200" dirty="0">
                <a:latin typeface="+mj-lt"/>
              </a:rPr>
              <a:t>Yoga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16h au restaurant</a:t>
            </a:r>
            <a:br>
              <a:rPr lang="fr-FR" b="1" dirty="0"/>
            </a:br>
            <a:r>
              <a:rPr lang="fr-FR" sz="1200" dirty="0"/>
              <a:t>Après-midi gourmand en compagnie 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fr-FR" sz="1200" dirty="0"/>
              <a:t>        musicale de Pierre Guerin  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endParaRPr lang="fr-FR" sz="12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18h00 au salon </a:t>
            </a:r>
            <a:br>
              <a:rPr lang="fr-FR" b="1" dirty="0"/>
            </a:br>
            <a:r>
              <a:rPr lang="fr-FR" sz="1200" dirty="0"/>
              <a:t>Ecrire son histoire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dirty="0">
              <a:latin typeface="+mj-lt"/>
            </a:endParaRPr>
          </a:p>
        </p:txBody>
      </p:sp>
      <p:pic>
        <p:nvPicPr>
          <p:cNvPr id="40" name="Picture 2" descr="Image associée">
            <a:extLst>
              <a:ext uri="{FF2B5EF4-FFF2-40B4-BE49-F238E27FC236}">
                <a16:creationId xmlns:a16="http://schemas.microsoft.com/office/drawing/2014/main" id="{7B759409-474D-4F8D-A390-7E932FBB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4706" y="2812652"/>
            <a:ext cx="1620034" cy="9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Ã©sultat de recherche d'images pour &quot;yoga&quot;">
            <a:extLst>
              <a:ext uri="{FF2B5EF4-FFF2-40B4-BE49-F238E27FC236}">
                <a16:creationId xmlns:a16="http://schemas.microsoft.com/office/drawing/2014/main" id="{2C5420E0-2E86-438E-B7EB-EDEC45B2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28" y="2314159"/>
            <a:ext cx="812790" cy="8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B18C111-8736-4224-B7B8-001B3C6991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6089" y="1460039"/>
            <a:ext cx="1442927" cy="1240203"/>
          </a:xfrm>
          <a:prstGeom prst="rect">
            <a:avLst/>
          </a:prstGeom>
        </p:spPr>
      </p:pic>
      <p:pic>
        <p:nvPicPr>
          <p:cNvPr id="2050" name="Picture 2" descr="RÃ©sultat de recherche d'images pour &quot;ecrire&quot;">
            <a:extLst>
              <a:ext uri="{FF2B5EF4-FFF2-40B4-BE49-F238E27FC236}">
                <a16:creationId xmlns:a16="http://schemas.microsoft.com/office/drawing/2014/main" id="{9ECE1253-2525-4824-81B8-A0891012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677" y="3750447"/>
            <a:ext cx="1264486" cy="55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81899D6D-5FFB-494E-8D65-C9F5CF6886A7}"/>
              </a:ext>
            </a:extLst>
          </p:cNvPr>
          <p:cNvSpPr txBox="1"/>
          <p:nvPr/>
        </p:nvSpPr>
        <p:spPr>
          <a:xfrm>
            <a:off x="7024960" y="1926883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Non Adhérent 14 euros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Adhérent       9,80 euros</a:t>
            </a:r>
          </a:p>
        </p:txBody>
      </p:sp>
    </p:spTree>
    <p:extLst>
      <p:ext uri="{BB962C8B-B14F-4D97-AF65-F5344CB8AC3E}">
        <p14:creationId xmlns:p14="http://schemas.microsoft.com/office/powerpoint/2010/main" val="125039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4D4548D-0A04-47AB-A199-0186E696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288" y="1193680"/>
            <a:ext cx="8279423" cy="9604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Samedi 31Aout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8AD2CB-FBDA-4451-AA66-83E3BD6E8915}"/>
              </a:ext>
            </a:extLst>
          </p:cNvPr>
          <p:cNvSpPr txBox="1"/>
          <p:nvPr/>
        </p:nvSpPr>
        <p:spPr>
          <a:xfrm>
            <a:off x="1295400" y="4952007"/>
            <a:ext cx="54001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600" b="1" u="sng" dirty="0"/>
              <a:t>1</a:t>
            </a:r>
            <a:r>
              <a:rPr lang="fr-FR" sz="1600" b="1" u="sng" baseline="30000" dirty="0"/>
              <a:t>er</a:t>
            </a:r>
            <a:r>
              <a:rPr lang="fr-FR" sz="1600" b="1" u="sng" dirty="0"/>
              <a:t> Etage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b="1" dirty="0"/>
              <a:t>11h30 et 18h30 au restaurant du 1</a:t>
            </a:r>
            <a:r>
              <a:rPr lang="fr-FR" sz="1600" b="1" baseline="30000" dirty="0"/>
              <a:t>er étage</a:t>
            </a:r>
            <a:br>
              <a:rPr lang="fr-FR" sz="1600" b="1" baseline="30000" dirty="0"/>
            </a:br>
            <a:r>
              <a:rPr lang="fr-FR" sz="1600" dirty="0"/>
              <a:t>« Dressons la table » 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  <p:pic>
        <p:nvPicPr>
          <p:cNvPr id="8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8B60AEB8-D31F-4D32-89E2-9D6362FA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41" y="2252967"/>
            <a:ext cx="686333" cy="12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258F948-5B8E-47C9-89A9-5BD0D2734F1D}"/>
              </a:ext>
            </a:extLst>
          </p:cNvPr>
          <p:cNvSpPr txBox="1"/>
          <p:nvPr/>
        </p:nvSpPr>
        <p:spPr>
          <a:xfrm>
            <a:off x="1295400" y="2761578"/>
            <a:ext cx="48394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b="1" dirty="0"/>
              <a:t>11h Rdv à l’accueil</a:t>
            </a:r>
            <a:br>
              <a:rPr lang="fr-FR" sz="1600" b="1" dirty="0"/>
            </a:br>
            <a:r>
              <a:rPr lang="fr-FR" sz="1600" dirty="0"/>
              <a:t>« à vos baskets » </a:t>
            </a:r>
            <a:r>
              <a:rPr lang="fr-FR" sz="1600" i="1" dirty="0"/>
              <a:t>Promenades si le temps le permet </a:t>
            </a:r>
            <a:endParaRPr lang="fr-FR" sz="16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latin typeface="+mj-lt"/>
              </a:rPr>
              <a:t>15h </a:t>
            </a:r>
            <a:r>
              <a:rPr lang="fr-FR" sz="1600" b="1" dirty="0"/>
              <a:t>salle d’activités du 1</a:t>
            </a:r>
            <a:r>
              <a:rPr lang="fr-FR" sz="1600" b="1" baseline="30000" dirty="0"/>
              <a:t>er étage</a:t>
            </a:r>
            <a:br>
              <a:rPr lang="fr-FR" sz="1600" b="1" dirty="0"/>
            </a:br>
            <a:r>
              <a:rPr lang="fr-FR" sz="1600" dirty="0"/>
              <a:t>Atelier Pâtisserie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b="1" dirty="0"/>
              <a:t>17h30 dans le Salon</a:t>
            </a:r>
            <a:br>
              <a:rPr lang="fr-FR" sz="1600" b="1" dirty="0"/>
            </a:br>
            <a:r>
              <a:rPr lang="fr-FR" sz="1600" dirty="0"/>
              <a:t>Lecture de la revue « ça bouge »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sz="12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baseline="30000" dirty="0"/>
          </a:p>
        </p:txBody>
      </p:sp>
      <p:pic>
        <p:nvPicPr>
          <p:cNvPr id="13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D4D9C8BD-0ACC-4CB9-ADAF-56965518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74" y="5018297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journaux clipart&quot;">
            <a:extLst>
              <a:ext uri="{FF2B5EF4-FFF2-40B4-BE49-F238E27FC236}">
                <a16:creationId xmlns:a16="http://schemas.microsoft.com/office/drawing/2014/main" id="{8C43310C-B0B1-407B-BB62-22EFCF031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44" y="4011848"/>
            <a:ext cx="960497" cy="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patisserie instrument clipart&quot;">
            <a:extLst>
              <a:ext uri="{FF2B5EF4-FFF2-40B4-BE49-F238E27FC236}">
                <a16:creationId xmlns:a16="http://schemas.microsoft.com/office/drawing/2014/main" id="{3F2D41C5-1764-4625-B0AD-D08B71EF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924">
            <a:off x="6254679" y="3281900"/>
            <a:ext cx="1293242" cy="12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0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9B50D-DD42-4508-8E2B-F659970C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4434"/>
            <a:ext cx="9601196" cy="1759132"/>
          </a:xfrm>
        </p:spPr>
        <p:txBody>
          <a:bodyPr>
            <a:normAutofit/>
          </a:bodyPr>
          <a:lstStyle/>
          <a:p>
            <a:r>
              <a:rPr lang="fr-FR" dirty="0"/>
              <a:t>Après-midi gourmand</a:t>
            </a:r>
            <a:br>
              <a:rPr lang="fr-FR" dirty="0"/>
            </a:br>
            <a:r>
              <a:rPr lang="fr-FR" dirty="0"/>
              <a:t>Aout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905042-885A-49F6-9D17-C7E3FB3FB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187" y="2570692"/>
            <a:ext cx="5242274" cy="3411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Vendredi 2 Aout 2019</a:t>
            </a:r>
            <a:br>
              <a:rPr lang="fr-FR" dirty="0"/>
            </a:br>
            <a:r>
              <a:rPr lang="fr-FR" sz="1800" dirty="0"/>
              <a:t>Dégustation de Milkshake « Fraises »</a:t>
            </a:r>
          </a:p>
          <a:p>
            <a:pPr marL="0" indent="0" algn="r">
              <a:spcAft>
                <a:spcPts val="0"/>
              </a:spcAft>
              <a:buNone/>
            </a:pPr>
            <a:endParaRPr lang="fr-FR" dirty="0"/>
          </a:p>
          <a:p>
            <a:pPr marL="0" indent="0" algn="r">
              <a:spcAft>
                <a:spcPts val="0"/>
              </a:spcAft>
              <a:buNone/>
            </a:pPr>
            <a:endParaRPr lang="fr-FR" dirty="0"/>
          </a:p>
          <a:p>
            <a:pPr marL="0" indent="0">
              <a:spcAft>
                <a:spcPts val="0"/>
              </a:spcAft>
              <a:buNone/>
            </a:pPr>
            <a:r>
              <a:rPr lang="fr-FR" sz="2000" b="1" dirty="0"/>
              <a:t>                          Vendredi 9 Aout 2019</a:t>
            </a:r>
            <a:br>
              <a:rPr lang="fr-FR" dirty="0"/>
            </a:br>
            <a:r>
              <a:rPr lang="fr-FR" dirty="0"/>
              <a:t>                      </a:t>
            </a:r>
            <a:r>
              <a:rPr lang="fr-FR" sz="1800" dirty="0"/>
              <a:t>Dégustation de Macarons</a:t>
            </a:r>
          </a:p>
          <a:p>
            <a:pPr marL="0" indent="0">
              <a:spcAft>
                <a:spcPts val="0"/>
              </a:spcAft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Vendredi 16 Aout 2019</a:t>
            </a:r>
            <a:br>
              <a:rPr lang="fr-FR" sz="1800" dirty="0"/>
            </a:br>
            <a:r>
              <a:rPr lang="fr-FR" sz="1800" dirty="0"/>
              <a:t>Dégustation de smoothie   </a:t>
            </a:r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4A9AAE-C375-432C-A078-E4E972F204E6}"/>
              </a:ext>
            </a:extLst>
          </p:cNvPr>
          <p:cNvCxnSpPr>
            <a:cxnSpLocks/>
          </p:cNvCxnSpPr>
          <p:nvPr/>
        </p:nvCxnSpPr>
        <p:spPr>
          <a:xfrm>
            <a:off x="5924476" y="2570692"/>
            <a:ext cx="0" cy="3838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Image associée">
            <a:extLst>
              <a:ext uri="{FF2B5EF4-FFF2-40B4-BE49-F238E27FC236}">
                <a16:creationId xmlns:a16="http://schemas.microsoft.com/office/drawing/2014/main" id="{BE89F7F7-3A87-47F8-A2B5-C7F5AD2D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7" y="672551"/>
            <a:ext cx="2837867" cy="167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associée">
            <a:extLst>
              <a:ext uri="{FF2B5EF4-FFF2-40B4-BE49-F238E27FC236}">
                <a16:creationId xmlns:a16="http://schemas.microsoft.com/office/drawing/2014/main" id="{7F8348F5-27B0-4C7A-BA57-E9E953376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5476" y="733927"/>
            <a:ext cx="2685994" cy="15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1A679131-C609-46C1-8A95-9FC2891340DE}"/>
              </a:ext>
            </a:extLst>
          </p:cNvPr>
          <p:cNvSpPr txBox="1">
            <a:spLocks/>
          </p:cNvSpPr>
          <p:nvPr/>
        </p:nvSpPr>
        <p:spPr>
          <a:xfrm>
            <a:off x="6096000" y="2570692"/>
            <a:ext cx="5428888" cy="3578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fr-FR" sz="2000" b="1" dirty="0"/>
              <a:t>Vendredi 23 Aout 2019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sz="1800" dirty="0"/>
              <a:t>Dégustation de glace à l’italienne </a:t>
            </a:r>
          </a:p>
          <a:p>
            <a:pPr marL="0" indent="0" algn="r">
              <a:spcAft>
                <a:spcPts val="0"/>
              </a:spcAft>
              <a:buNone/>
            </a:pPr>
            <a:endParaRPr lang="fr-FR" dirty="0"/>
          </a:p>
          <a:p>
            <a:pPr marL="0" indent="0" algn="r">
              <a:spcAft>
                <a:spcPts val="0"/>
              </a:spcAft>
              <a:buNone/>
            </a:pPr>
            <a:endParaRPr lang="fr-FR" dirty="0"/>
          </a:p>
          <a:p>
            <a:pPr marL="0" indent="0" algn="r">
              <a:spcAft>
                <a:spcPts val="0"/>
              </a:spcAft>
              <a:buNone/>
            </a:pPr>
            <a:endParaRPr lang="fr-FR" dirty="0"/>
          </a:p>
          <a:p>
            <a:pPr marL="0" indent="0">
              <a:spcAft>
                <a:spcPts val="0"/>
              </a:spcAft>
              <a:buNone/>
            </a:pPr>
            <a:r>
              <a:rPr lang="fr-FR" sz="2000" b="1" dirty="0"/>
              <a:t>                                        Vendredi 30 Aout 2019 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sz="1800" dirty="0"/>
              <a:t>                                            Dégustation de salade de fruit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  <a:p>
            <a:pPr marL="0" indent="0">
              <a:spcAft>
                <a:spcPts val="0"/>
              </a:spcAft>
              <a:buNone/>
            </a:pPr>
            <a:endParaRPr lang="fr-FR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E5525E-8F80-41D6-BAE8-02249CA93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551" y="2629460"/>
            <a:ext cx="1129283" cy="13920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55ABE7-009A-42C5-A4A3-F2CD3C96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46" y="3549826"/>
            <a:ext cx="1285613" cy="12856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F3E0F9-7F31-48F9-9452-F2F8023D4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40" y="4782961"/>
            <a:ext cx="966612" cy="1452559"/>
          </a:xfrm>
          <a:prstGeom prst="rect">
            <a:avLst/>
          </a:prstGeom>
        </p:spPr>
      </p:pic>
      <p:pic>
        <p:nvPicPr>
          <p:cNvPr id="4100" name="Picture 4" descr="RÃ©sultat de recherche d'images pour &quot;glace Ã  l'italienne chocolat&quot;">
            <a:extLst>
              <a:ext uri="{FF2B5EF4-FFF2-40B4-BE49-F238E27FC236}">
                <a16:creationId xmlns:a16="http://schemas.microsoft.com/office/drawing/2014/main" id="{88EFC05C-BB21-4720-A560-89F66DEB4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494" y="2629460"/>
            <a:ext cx="1511288" cy="15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Ã©sultat de recherche d'images pour &quot;salade de fruits&quot;">
            <a:extLst>
              <a:ext uri="{FF2B5EF4-FFF2-40B4-BE49-F238E27FC236}">
                <a16:creationId xmlns:a16="http://schemas.microsoft.com/office/drawing/2014/main" id="{F6226650-F98A-4A67-AA80-7D336E7E3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66" y="4004290"/>
            <a:ext cx="20669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2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50297-8346-4C83-8CE8-4C15F330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18734"/>
            <a:ext cx="9601196" cy="1303867"/>
          </a:xfrm>
        </p:spPr>
        <p:txBody>
          <a:bodyPr>
            <a:noAutofit/>
          </a:bodyPr>
          <a:lstStyle/>
          <a:p>
            <a:r>
              <a:rPr lang="fr-FR" dirty="0"/>
              <a:t>Sorties</a:t>
            </a:r>
            <a:br>
              <a:rPr lang="fr-FR" dirty="0"/>
            </a:br>
            <a:r>
              <a:rPr lang="fr-FR" dirty="0"/>
              <a:t>Août 2019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C433AA-AD19-4CB4-BD76-F8EC9C492325}"/>
              </a:ext>
            </a:extLst>
          </p:cNvPr>
          <p:cNvSpPr txBox="1"/>
          <p:nvPr/>
        </p:nvSpPr>
        <p:spPr>
          <a:xfrm>
            <a:off x="1579942" y="6427895"/>
            <a:ext cx="9484435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Inscriptions et Paiement auprès de l’accueil de la résidence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DE9DEB74-3C9B-4860-9FEA-AE2209310CB7}"/>
              </a:ext>
            </a:extLst>
          </p:cNvPr>
          <p:cNvSpPr txBox="1">
            <a:spLocks/>
          </p:cNvSpPr>
          <p:nvPr/>
        </p:nvSpPr>
        <p:spPr>
          <a:xfrm>
            <a:off x="1069710" y="2580203"/>
            <a:ext cx="10196388" cy="3004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endParaRPr lang="fr-FR" sz="28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C4305EA-98D9-4204-B8B1-9F3959FFB224}"/>
              </a:ext>
            </a:extLst>
          </p:cNvPr>
          <p:cNvGrpSpPr/>
          <p:nvPr/>
        </p:nvGrpSpPr>
        <p:grpSpPr>
          <a:xfrm>
            <a:off x="1295402" y="417582"/>
            <a:ext cx="2253016" cy="2222011"/>
            <a:chOff x="1295402" y="417582"/>
            <a:chExt cx="2253016" cy="222201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D7DDB2A-DD30-40A2-8D47-639592897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5402" y="417582"/>
              <a:ext cx="2253016" cy="2222011"/>
            </a:xfrm>
            <a:prstGeom prst="rect">
              <a:avLst/>
            </a:prstGeom>
          </p:spPr>
        </p:pic>
        <p:pic>
          <p:nvPicPr>
            <p:cNvPr id="9" name="Picture 10" descr="RÃ©sultat de recherche d'images pour &quot;caddie logo&quot;">
              <a:extLst>
                <a:ext uri="{FF2B5EF4-FFF2-40B4-BE49-F238E27FC236}">
                  <a16:creationId xmlns:a16="http://schemas.microsoft.com/office/drawing/2014/main" id="{86CD5EDF-9AC1-4F16-9732-277B85ACF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999" y="1352070"/>
              <a:ext cx="497016" cy="497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mage associÃ©e">
              <a:extLst>
                <a:ext uri="{FF2B5EF4-FFF2-40B4-BE49-F238E27FC236}">
                  <a16:creationId xmlns:a16="http://schemas.microsoft.com/office/drawing/2014/main" id="{997E4F73-AB01-4271-A701-043C8147D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016" y="1396620"/>
              <a:ext cx="431037" cy="43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Image associÃ©e">
              <a:extLst>
                <a:ext uri="{FF2B5EF4-FFF2-40B4-BE49-F238E27FC236}">
                  <a16:creationId xmlns:a16="http://schemas.microsoft.com/office/drawing/2014/main" id="{BB57E957-2143-42C3-B169-8EEE51D1D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684" y="1210665"/>
              <a:ext cx="431038" cy="431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Image associÃ©e">
              <a:extLst>
                <a:ext uri="{FF2B5EF4-FFF2-40B4-BE49-F238E27FC236}">
                  <a16:creationId xmlns:a16="http://schemas.microsoft.com/office/drawing/2014/main" id="{63B53E08-FDAD-474F-B586-4A2BDFCB9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267" y="1561525"/>
              <a:ext cx="532263" cy="53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0" descr="RÃ©sultat de recherche d'images pour &quot;minibus&quot;">
            <a:extLst>
              <a:ext uri="{FF2B5EF4-FFF2-40B4-BE49-F238E27FC236}">
                <a16:creationId xmlns:a16="http://schemas.microsoft.com/office/drawing/2014/main" id="{06A246AC-23A4-4EE8-9FC9-EF0DDA136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0" t="15690" r="3645" b="60906"/>
          <a:stretch/>
        </p:blipFill>
        <p:spPr bwMode="auto">
          <a:xfrm>
            <a:off x="8915077" y="905854"/>
            <a:ext cx="2007425" cy="11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85F6BD6-B195-46C4-ABFA-8FB0754F005E}"/>
              </a:ext>
            </a:extLst>
          </p:cNvPr>
          <p:cNvSpPr txBox="1"/>
          <p:nvPr/>
        </p:nvSpPr>
        <p:spPr>
          <a:xfrm>
            <a:off x="871487" y="2928371"/>
            <a:ext cx="10940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u="sng" dirty="0"/>
              <a:t>Vendredi 2 Aout rdv à 14h30 </a:t>
            </a:r>
            <a:r>
              <a:rPr lang="fr-FR" sz="2400" dirty="0"/>
              <a:t>: </a:t>
            </a:r>
            <a:r>
              <a:rPr lang="fr-FR" sz="2400" i="1" dirty="0"/>
              <a:t>Sortie shopping </a:t>
            </a:r>
            <a:r>
              <a:rPr lang="fr-FR" sz="2000" i="1" dirty="0"/>
              <a:t>(pensez à prendre vos porte-monnaie)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u="sng" dirty="0"/>
              <a:t>Mardi 6 Aout rdv à 11h30 </a:t>
            </a:r>
            <a:r>
              <a:rPr lang="fr-FR" sz="2400" dirty="0"/>
              <a:t>: </a:t>
            </a:r>
            <a:r>
              <a:rPr lang="fr-FR" sz="2400" i="1" dirty="0"/>
              <a:t>Sortie parc du Tremblay </a:t>
            </a:r>
            <a:r>
              <a:rPr lang="fr-FR" sz="2000" i="1" dirty="0"/>
              <a:t>(gratuit)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u="sng" dirty="0"/>
              <a:t>Mardi 20 Aout rdv à 10h30 </a:t>
            </a:r>
            <a:r>
              <a:rPr lang="fr-FR" sz="2400" dirty="0"/>
              <a:t>: </a:t>
            </a:r>
            <a:r>
              <a:rPr lang="fr-FR" sz="2400" i="1" dirty="0"/>
              <a:t>Sortie Parc Astérix  </a:t>
            </a:r>
            <a:r>
              <a:rPr lang="fr-FR" sz="2000" i="1" dirty="0"/>
              <a:t>(Plein tarif: 34 euros ; Prix adhérent: 24,80)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u="sng" dirty="0"/>
              <a:t>Lundi 26 Aout rdv 10h </a:t>
            </a:r>
            <a:r>
              <a:rPr lang="fr-FR" sz="2400" dirty="0"/>
              <a:t>: </a:t>
            </a:r>
            <a:r>
              <a:rPr lang="fr-FR" sz="2400" i="1" dirty="0"/>
              <a:t>Sortie à Deauville   </a:t>
            </a:r>
            <a:r>
              <a:rPr lang="fr-FR" sz="2000" i="1" dirty="0"/>
              <a:t>(Plein tarif: 24,90 euros; prix adhérent: 17,50)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u="sng" dirty="0"/>
              <a:t>Vendredi 30 Aout rdv à 11h00 </a:t>
            </a:r>
            <a:r>
              <a:rPr lang="fr-FR" sz="2400" dirty="0"/>
              <a:t>: </a:t>
            </a:r>
            <a:r>
              <a:rPr lang="fr-FR" sz="2400" i="1" dirty="0"/>
              <a:t>Sortie Bateaux mouche </a:t>
            </a:r>
            <a:r>
              <a:rPr lang="fr-FR" sz="2000" i="1" dirty="0"/>
              <a:t>(Plein tarif: 11,50 euros; prix adhérent: 8 euros) </a:t>
            </a:r>
          </a:p>
        </p:txBody>
      </p:sp>
    </p:spTree>
    <p:extLst>
      <p:ext uri="{BB962C8B-B14F-4D97-AF65-F5344CB8AC3E}">
        <p14:creationId xmlns:p14="http://schemas.microsoft.com/office/powerpoint/2010/main" val="127362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491D498-1775-4594-A4E7-A607B25BF04F}"/>
              </a:ext>
            </a:extLst>
          </p:cNvPr>
          <p:cNvSpPr/>
          <p:nvPr/>
        </p:nvSpPr>
        <p:spPr>
          <a:xfrm>
            <a:off x="1035901" y="712979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Jeudi 1 Août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5C2612C-F33A-4FC5-A069-E7A4E41C76FE}"/>
              </a:ext>
            </a:extLst>
          </p:cNvPr>
          <p:cNvSpPr txBox="1"/>
          <p:nvPr/>
        </p:nvSpPr>
        <p:spPr>
          <a:xfrm>
            <a:off x="975508" y="1138554"/>
            <a:ext cx="483941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endParaRPr lang="fr-FR" sz="1400" i="1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12h Terrasse du patio</a:t>
            </a:r>
            <a:br>
              <a:rPr lang="fr-FR" sz="2400" b="1" dirty="0"/>
            </a:br>
            <a:r>
              <a:rPr lang="fr-FR" sz="1200" dirty="0"/>
              <a:t>Barbecue Végétarien</a:t>
            </a:r>
            <a:r>
              <a:rPr lang="fr-FR" sz="1200" i="1" dirty="0"/>
              <a:t>« sur inscription »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14h salle d’activités du 1</a:t>
            </a:r>
            <a:r>
              <a:rPr lang="fr-FR" sz="1400" b="1" baseline="30000" dirty="0"/>
              <a:t>er étage</a:t>
            </a:r>
            <a:r>
              <a:rPr lang="fr-FR" sz="1400" b="1" dirty="0"/>
              <a:t> </a:t>
            </a:r>
            <a:br>
              <a:rPr lang="fr-FR" b="1" dirty="0"/>
            </a:br>
            <a:r>
              <a:rPr lang="fr-FR" sz="1200" dirty="0"/>
              <a:t>A vos économes</a:t>
            </a:r>
            <a:r>
              <a:rPr lang="fr-FR" sz="1200" i="1" dirty="0"/>
              <a:t> </a:t>
            </a:r>
            <a:endParaRPr lang="fr-FR" sz="1200" i="1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au restaurant </a:t>
            </a:r>
            <a:br>
              <a:rPr lang="fr-FR" sz="2400" b="1" dirty="0"/>
            </a:br>
            <a:r>
              <a:rPr lang="fr-FR" sz="1200" dirty="0"/>
              <a:t>Bingo</a:t>
            </a:r>
            <a:endParaRPr lang="fr-FR" sz="1200" i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16h30 à la salle PASA </a:t>
            </a:r>
            <a:br>
              <a:rPr lang="fr-FR" sz="2400" b="1" dirty="0"/>
            </a:br>
            <a:r>
              <a:rPr lang="fr-FR" sz="1200" dirty="0"/>
              <a:t>Carré musical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 à la salle PASA</a:t>
            </a:r>
            <a:br>
              <a:rPr lang="fr-FR" b="1" dirty="0"/>
            </a:br>
            <a:r>
              <a:rPr lang="fr-FR" sz="1200" dirty="0"/>
              <a:t>Atelier bien être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 salle d’activités du 1</a:t>
            </a:r>
            <a:r>
              <a:rPr lang="fr-FR" sz="1400" b="1" baseline="30000" dirty="0"/>
              <a:t>er étage</a:t>
            </a:r>
            <a:r>
              <a:rPr lang="fr-FR" sz="1400" b="1" dirty="0"/>
              <a:t> </a:t>
            </a:r>
            <a:br>
              <a:rPr lang="fr-FR" sz="1200" b="1" dirty="0"/>
            </a:br>
            <a:r>
              <a:rPr lang="fr-FR" sz="1200" dirty="0"/>
              <a:t>Atelier Jardinage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i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dirty="0">
              <a:latin typeface="+mj-l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58F4C8A-EE07-4A61-BF75-C17E83915E99}"/>
              </a:ext>
            </a:extLst>
          </p:cNvPr>
          <p:cNvSpPr txBox="1"/>
          <p:nvPr/>
        </p:nvSpPr>
        <p:spPr>
          <a:xfrm>
            <a:off x="981938" y="4180229"/>
            <a:ext cx="46237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u="sng" dirty="0"/>
              <a:t>1</a:t>
            </a:r>
            <a:r>
              <a:rPr lang="fr-FR" sz="1600" b="1" u="sng" baseline="30000" dirty="0"/>
              <a:t>er</a:t>
            </a:r>
            <a:r>
              <a:rPr lang="fr-FR" sz="1600" b="1" u="sng" dirty="0"/>
              <a:t> Etage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salle d’activités du 1</a:t>
            </a:r>
            <a:r>
              <a:rPr lang="fr-FR" sz="1400" b="1" baseline="30000" dirty="0"/>
              <a:t>er étage</a:t>
            </a:r>
            <a:r>
              <a:rPr lang="fr-FR" sz="1400" b="1" dirty="0"/>
              <a:t> </a:t>
            </a:r>
            <a:br>
              <a:rPr lang="fr-FR" b="1" dirty="0"/>
            </a:br>
            <a:r>
              <a:rPr lang="fr-FR" sz="1200" dirty="0"/>
              <a:t>Atelier Gym/équilibre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salle d’activités du 1</a:t>
            </a:r>
            <a:r>
              <a:rPr lang="fr-FR" sz="1400" b="1" baseline="30000" dirty="0"/>
              <a:t>er étage</a:t>
            </a:r>
            <a:r>
              <a:rPr lang="fr-FR" sz="1400" b="1" dirty="0"/>
              <a:t> </a:t>
            </a:r>
            <a:br>
              <a:rPr lang="fr-FR" b="1" dirty="0"/>
            </a:br>
            <a:r>
              <a:rPr lang="fr-FR" sz="1200" dirty="0"/>
              <a:t>Atelier pâtisserie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</a:t>
            </a:r>
            <a:r>
              <a:rPr lang="fr-FR" dirty="0"/>
              <a:t> </a:t>
            </a:r>
            <a:r>
              <a:rPr lang="fr-FR" sz="1200" dirty="0"/>
              <a:t>Dressons la table » </a:t>
            </a:r>
          </a:p>
          <a:p>
            <a:endParaRPr lang="fr-FR" dirty="0"/>
          </a:p>
        </p:txBody>
      </p:sp>
      <p:pic>
        <p:nvPicPr>
          <p:cNvPr id="16400" name="Picture 16" descr="Image associÃ©e">
            <a:extLst>
              <a:ext uri="{FF2B5EF4-FFF2-40B4-BE49-F238E27FC236}">
                <a16:creationId xmlns:a16="http://schemas.microsoft.com/office/drawing/2014/main" id="{2D87A408-04D0-4987-B7C0-1B16D183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62" y="3114070"/>
            <a:ext cx="652456" cy="7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3901EE16-0EC4-4069-93D0-16D113E365DC}"/>
              </a:ext>
            </a:extLst>
          </p:cNvPr>
          <p:cNvGrpSpPr/>
          <p:nvPr/>
        </p:nvGrpSpPr>
        <p:grpSpPr>
          <a:xfrm>
            <a:off x="4739440" y="4141590"/>
            <a:ext cx="1081913" cy="694468"/>
            <a:chOff x="9823449" y="3749884"/>
            <a:chExt cx="1370790" cy="909567"/>
          </a:xfrm>
        </p:grpSpPr>
        <p:pic>
          <p:nvPicPr>
            <p:cNvPr id="16402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DED98A34-71E2-49E8-BDAA-BCDF902D13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77"/>
            <a:stretch/>
          </p:blipFill>
          <p:spPr bwMode="auto">
            <a:xfrm>
              <a:off x="9823449" y="3749884"/>
              <a:ext cx="723893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B64CB028-047F-4448-A5C9-702B4E8034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16" r="-4556"/>
            <a:stretch/>
          </p:blipFill>
          <p:spPr bwMode="auto">
            <a:xfrm>
              <a:off x="10353385" y="3773394"/>
              <a:ext cx="840854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3A39982-8351-4113-A248-1D3D61F732F2}"/>
              </a:ext>
            </a:extLst>
          </p:cNvPr>
          <p:cNvSpPr/>
          <p:nvPr/>
        </p:nvSpPr>
        <p:spPr>
          <a:xfrm>
            <a:off x="6459827" y="712978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Vendredi 2 Août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D59CCAE-33B3-446C-9FA7-43526CD3208D}"/>
              </a:ext>
            </a:extLst>
          </p:cNvPr>
          <p:cNvSpPr txBox="1"/>
          <p:nvPr/>
        </p:nvSpPr>
        <p:spPr>
          <a:xfrm>
            <a:off x="6383529" y="1496765"/>
            <a:ext cx="4839415" cy="291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14h30 Rdv à l’accueil</a:t>
            </a:r>
            <a:br>
              <a:rPr lang="fr-FR" b="1" dirty="0">
                <a:latin typeface="+mj-lt"/>
              </a:rPr>
            </a:br>
            <a:r>
              <a:rPr lang="fr-FR" sz="1200" dirty="0">
                <a:latin typeface="+mj-lt"/>
              </a:rPr>
              <a:t>Sortie shopping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14h30 à la salle PASA</a:t>
            </a:r>
            <a:br>
              <a:rPr lang="fr-FR" b="1" dirty="0">
                <a:latin typeface="+mj-lt"/>
              </a:rPr>
            </a:br>
            <a:r>
              <a:rPr lang="fr-FR" sz="1200" dirty="0">
                <a:latin typeface="+mj-lt"/>
              </a:rPr>
              <a:t>Yoga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16h au restaurant</a:t>
            </a:r>
            <a:br>
              <a:rPr lang="fr-FR" b="1" dirty="0"/>
            </a:br>
            <a:r>
              <a:rPr lang="fr-FR" sz="1200" dirty="0"/>
              <a:t>Après-midi gourmand en compagnie 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fr-FR" sz="1200" dirty="0"/>
              <a:t>        musicale de Pierre Guerin  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endParaRPr lang="fr-FR" sz="12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18h00 salle d’activités du 1</a:t>
            </a:r>
            <a:r>
              <a:rPr lang="fr-FR" sz="1400" b="1" baseline="30000" dirty="0"/>
              <a:t>er étage</a:t>
            </a:r>
            <a:br>
              <a:rPr lang="fr-FR" b="1" dirty="0"/>
            </a:br>
            <a:r>
              <a:rPr lang="fr-FR" sz="1200" dirty="0"/>
              <a:t>Atelier Jardinage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dirty="0">
              <a:latin typeface="+mj-lt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7FF5129-3E68-4A0E-B053-F86AD600A022}"/>
              </a:ext>
            </a:extLst>
          </p:cNvPr>
          <p:cNvSpPr txBox="1"/>
          <p:nvPr/>
        </p:nvSpPr>
        <p:spPr>
          <a:xfrm>
            <a:off x="6411711" y="4065409"/>
            <a:ext cx="4623751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 au restaurant</a:t>
            </a:r>
            <a:br>
              <a:rPr lang="fr-FR" sz="1200" b="1" dirty="0"/>
            </a:br>
            <a:r>
              <a:rPr lang="fr-FR" sz="1200" dirty="0"/>
              <a:t>Après-midi gourmand en compagnie 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fr-FR" sz="1200" dirty="0"/>
              <a:t>        musicale de Pierre Guerin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endParaRPr lang="fr-FR" sz="12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sz="1400" b="1" baseline="30000" dirty="0"/>
            </a:br>
            <a:r>
              <a:rPr lang="fr-FR" sz="1200" dirty="0"/>
              <a:t>« Dressons la table » 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  <p:pic>
        <p:nvPicPr>
          <p:cNvPr id="22" name="Picture 2" descr="RÃ©sultat de recherche d'images pour &quot;bingo&quot;">
            <a:extLst>
              <a:ext uri="{FF2B5EF4-FFF2-40B4-BE49-F238E27FC236}">
                <a16:creationId xmlns:a16="http://schemas.microsoft.com/office/drawing/2014/main" id="{90A44CD0-EF32-472A-B202-469DB4A2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34" y="2428343"/>
            <a:ext cx="1571117" cy="5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5F1CE066-55DB-4677-A3FA-353BFF52E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79" y="5153447"/>
            <a:ext cx="935714" cy="8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RÃ©sultat de recherche d'images pour &quot;patisserie instrument clipart&quot;">
            <a:extLst>
              <a:ext uri="{FF2B5EF4-FFF2-40B4-BE49-F238E27FC236}">
                <a16:creationId xmlns:a16="http://schemas.microsoft.com/office/drawing/2014/main" id="{D45D38B7-08BE-4EF3-ADAD-030702A9E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924">
            <a:off x="3796995" y="4599305"/>
            <a:ext cx="953441" cy="9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RÃ©sultat de recherche d'images pour &quot;shopping&quot;">
            <a:extLst>
              <a:ext uri="{FF2B5EF4-FFF2-40B4-BE49-F238E27FC236}">
                <a16:creationId xmlns:a16="http://schemas.microsoft.com/office/drawing/2014/main" id="{B8164439-008D-4B20-86B7-563CAE29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79" y="1409946"/>
            <a:ext cx="1458298" cy="8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Ã©sultat de recherche d'images pour &quot;yoga&quot;">
            <a:extLst>
              <a:ext uri="{FF2B5EF4-FFF2-40B4-BE49-F238E27FC236}">
                <a16:creationId xmlns:a16="http://schemas.microsoft.com/office/drawing/2014/main" id="{189AA9D4-1E72-4266-A408-1D46AC5D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93" y="1857027"/>
            <a:ext cx="935565" cy="93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associée">
            <a:extLst>
              <a:ext uri="{FF2B5EF4-FFF2-40B4-BE49-F238E27FC236}">
                <a16:creationId xmlns:a16="http://schemas.microsoft.com/office/drawing/2014/main" id="{F076F250-8E47-45DC-8332-B4D72C122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3686" y="2335441"/>
            <a:ext cx="1342792" cy="7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FB895581-85E6-4FBC-A780-2D58BE4EBD8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065" y="3405968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Ã©sultat de recherche d'images pour &quot;icone barbecue vegetarien&quot;">
            <a:extLst>
              <a:ext uri="{FF2B5EF4-FFF2-40B4-BE49-F238E27FC236}">
                <a16:creationId xmlns:a16="http://schemas.microsoft.com/office/drawing/2014/main" id="{949B5278-984B-411D-AF08-6B67825DA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7"/>
          <a:stretch/>
        </p:blipFill>
        <p:spPr bwMode="auto">
          <a:xfrm>
            <a:off x="4176218" y="1425087"/>
            <a:ext cx="1157197" cy="7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752C9310-1AE2-43DF-8FA1-E5B3B8A6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483" y="5153446"/>
            <a:ext cx="935714" cy="8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associée">
            <a:extLst>
              <a:ext uri="{FF2B5EF4-FFF2-40B4-BE49-F238E27FC236}">
                <a16:creationId xmlns:a16="http://schemas.microsoft.com/office/drawing/2014/main" id="{CB21038B-99C8-4F13-A3DD-CE91555D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77405" y="4240866"/>
            <a:ext cx="1342792" cy="7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87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86CB4DB-41E3-4B7A-99C7-DC4291A31D6C}"/>
              </a:ext>
            </a:extLst>
          </p:cNvPr>
          <p:cNvSpPr txBox="1"/>
          <p:nvPr/>
        </p:nvSpPr>
        <p:spPr>
          <a:xfrm>
            <a:off x="3058257" y="5326902"/>
            <a:ext cx="607548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Pour le salon esthétique &amp; coiffure en dehors des jours d’ouvertures merci de bien vouloir prendre rdv à l’accueil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4B4B02-C804-428A-91DD-2FD17E6D88EF}"/>
              </a:ext>
            </a:extLst>
          </p:cNvPr>
          <p:cNvSpPr txBox="1"/>
          <p:nvPr/>
        </p:nvSpPr>
        <p:spPr>
          <a:xfrm>
            <a:off x="3685316" y="692132"/>
            <a:ext cx="466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Services proposés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1030A8-3F72-479F-A7CB-65B856BDE3BE}"/>
              </a:ext>
            </a:extLst>
          </p:cNvPr>
          <p:cNvSpPr txBox="1"/>
          <p:nvPr/>
        </p:nvSpPr>
        <p:spPr>
          <a:xfrm>
            <a:off x="3600177" y="3048133"/>
            <a:ext cx="26965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Salon d’esthétique</a:t>
            </a:r>
          </a:p>
          <a:p>
            <a:pPr algn="ctr"/>
            <a:r>
              <a:rPr lang="fr-FR" dirty="0"/>
              <a:t>Réouverture le 06 Août</a:t>
            </a:r>
          </a:p>
          <a:p>
            <a:pPr algn="ctr"/>
            <a:r>
              <a:rPr lang="fr-FR" dirty="0"/>
              <a:t> Tous les jeudis de 9h à 16h</a:t>
            </a:r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50DE9D-C609-47FA-BBF3-7D3208A8F19F}"/>
              </a:ext>
            </a:extLst>
          </p:cNvPr>
          <p:cNvSpPr txBox="1"/>
          <p:nvPr/>
        </p:nvSpPr>
        <p:spPr>
          <a:xfrm>
            <a:off x="871936" y="1249550"/>
            <a:ext cx="27131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Pressing </a:t>
            </a:r>
          </a:p>
          <a:p>
            <a:pPr algn="ctr"/>
            <a:r>
              <a:rPr lang="fr-FR" dirty="0"/>
              <a:t>Ouvert du lundi au jeudi</a:t>
            </a:r>
          </a:p>
          <a:p>
            <a:pPr algn="ctr"/>
            <a:r>
              <a:rPr lang="fr-FR" dirty="0"/>
              <a:t>de 9h à 13h</a:t>
            </a:r>
          </a:p>
          <a:p>
            <a:pPr algn="ctr"/>
            <a:r>
              <a:rPr lang="fr-FR" dirty="0"/>
              <a:t>Le vendredi de 9h à 14h30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61E4F4-E0FF-4DD9-ADAC-609826FB9A96}"/>
              </a:ext>
            </a:extLst>
          </p:cNvPr>
          <p:cNvSpPr txBox="1"/>
          <p:nvPr/>
        </p:nvSpPr>
        <p:spPr>
          <a:xfrm>
            <a:off x="6395257" y="3076712"/>
            <a:ext cx="278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Salon de coiffure </a:t>
            </a:r>
          </a:p>
          <a:p>
            <a:pPr algn="ctr"/>
            <a:r>
              <a:rPr lang="fr-FR" sz="2400" dirty="0"/>
              <a:t>Ouvert les Mercredis de 9h30 à 16h30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E7A4A6-275B-4236-B6CA-BE6F193FB2AB}"/>
              </a:ext>
            </a:extLst>
          </p:cNvPr>
          <p:cNvSpPr txBox="1"/>
          <p:nvPr/>
        </p:nvSpPr>
        <p:spPr>
          <a:xfrm>
            <a:off x="8606881" y="1152817"/>
            <a:ext cx="290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pédicure </a:t>
            </a:r>
          </a:p>
          <a:p>
            <a:pPr algn="ctr"/>
            <a:r>
              <a:rPr lang="fr-FR" sz="2400" dirty="0"/>
              <a:t>est présent les jeudis sur rdv à prendre auprès de  l’accueil</a:t>
            </a:r>
          </a:p>
        </p:txBody>
      </p:sp>
      <p:pic>
        <p:nvPicPr>
          <p:cNvPr id="2050" name="Picture 2" descr="RÃ©sultat de recherche d'images pour &quot;pressing&quot;">
            <a:extLst>
              <a:ext uri="{FF2B5EF4-FFF2-40B4-BE49-F238E27FC236}">
                <a16:creationId xmlns:a16="http://schemas.microsoft.com/office/drawing/2014/main" id="{6D348A2D-6AC0-4D87-B966-7B50B8C4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9" y="2672021"/>
            <a:ext cx="2749155" cy="1262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pedicure&quot;">
            <a:extLst>
              <a:ext uri="{FF2B5EF4-FFF2-40B4-BE49-F238E27FC236}">
                <a16:creationId xmlns:a16="http://schemas.microsoft.com/office/drawing/2014/main" id="{C6F2B189-E6E8-4BA4-B92B-937D1823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82" y="2714172"/>
            <a:ext cx="1683099" cy="12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associÃ©e">
            <a:extLst>
              <a:ext uri="{FF2B5EF4-FFF2-40B4-BE49-F238E27FC236}">
                <a16:creationId xmlns:a16="http://schemas.microsoft.com/office/drawing/2014/main" id="{EA48CD4C-0961-4A2A-9ED9-957DD993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8289">
            <a:off x="6828181" y="3974234"/>
            <a:ext cx="1626899" cy="16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elle-embellit95.com/wp-content/uploads/2012/09/SOINT-RELAXANT-ET-TONIFIANT-ESTHETIQUE-A-DOMICILE-TAVERNY.jpg">
            <a:extLst>
              <a:ext uri="{FF2B5EF4-FFF2-40B4-BE49-F238E27FC236}">
                <a16:creationId xmlns:a16="http://schemas.microsoft.com/office/drawing/2014/main" id="{D37E5A3B-490C-4793-A7FB-9FFC8CE57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15" y="4277041"/>
            <a:ext cx="1519878" cy="10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97A2A0B-781A-4CC3-91B3-CE26CCA493F8}"/>
              </a:ext>
            </a:extLst>
          </p:cNvPr>
          <p:cNvSpPr txBox="1"/>
          <p:nvPr/>
        </p:nvSpPr>
        <p:spPr>
          <a:xfrm>
            <a:off x="3963283" y="1426686"/>
            <a:ext cx="4513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Boutique</a:t>
            </a:r>
          </a:p>
          <a:p>
            <a:pPr algn="ctr"/>
            <a:r>
              <a:rPr lang="fr-FR" sz="2400" dirty="0"/>
              <a:t>Tous les mardis de 10h à 12h </a:t>
            </a:r>
          </a:p>
          <a:p>
            <a:pPr algn="ctr"/>
            <a:r>
              <a:rPr lang="fr-FR" sz="2400" dirty="0"/>
              <a:t>au salon jardin</a:t>
            </a:r>
          </a:p>
        </p:txBody>
      </p:sp>
    </p:spTree>
    <p:extLst>
      <p:ext uri="{BB962C8B-B14F-4D97-AF65-F5344CB8AC3E}">
        <p14:creationId xmlns:p14="http://schemas.microsoft.com/office/powerpoint/2010/main" val="4076572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204EC5-770D-4AFF-870D-9881047605F1}"/>
              </a:ext>
            </a:extLst>
          </p:cNvPr>
          <p:cNvSpPr/>
          <p:nvPr/>
        </p:nvSpPr>
        <p:spPr>
          <a:xfrm>
            <a:off x="1242969" y="1971412"/>
            <a:ext cx="9706062" cy="2239861"/>
          </a:xfrm>
          <a:prstGeom prst="rect">
            <a:avLst/>
          </a:prstGeom>
          <a:solidFill>
            <a:srgbClr val="FAFAFA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2" descr="RÃ©sultat de recherche d'images pour &quot;groupe abcd&quot;">
            <a:extLst>
              <a:ext uri="{FF2B5EF4-FFF2-40B4-BE49-F238E27FC236}">
                <a16:creationId xmlns:a16="http://schemas.microsoft.com/office/drawing/2014/main" id="{511B8953-8578-45D7-A04E-60194DD0F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41" y="3160351"/>
            <a:ext cx="4968111" cy="31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3CF9BA6-977B-4619-AAC3-DF888593BD7C}"/>
              </a:ext>
            </a:extLst>
          </p:cNvPr>
          <p:cNvSpPr txBox="1"/>
          <p:nvPr/>
        </p:nvSpPr>
        <p:spPr>
          <a:xfrm>
            <a:off x="1097573" y="678750"/>
            <a:ext cx="99968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Pour des raisons indépendantes de notre volonté, certaines activités sont susceptibles d’être modifiées.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Merci de votre compréhension,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L’équipe Vie Sociale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623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258F4C8A-EE07-4A61-BF75-C17E83915E99}"/>
              </a:ext>
            </a:extLst>
          </p:cNvPr>
          <p:cNvSpPr txBox="1"/>
          <p:nvPr/>
        </p:nvSpPr>
        <p:spPr>
          <a:xfrm>
            <a:off x="821961" y="3417450"/>
            <a:ext cx="4623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64D2DFE-57D2-47A0-A647-F43CC5265902}"/>
              </a:ext>
            </a:extLst>
          </p:cNvPr>
          <p:cNvSpPr/>
          <p:nvPr/>
        </p:nvSpPr>
        <p:spPr>
          <a:xfrm>
            <a:off x="855418" y="79942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Samedi 3 Août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9B14120-410E-43EA-992A-2C188275523C}"/>
              </a:ext>
            </a:extLst>
          </p:cNvPr>
          <p:cNvSpPr/>
          <p:nvPr/>
        </p:nvSpPr>
        <p:spPr>
          <a:xfrm>
            <a:off x="6334677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Dimanche 4 Août</a:t>
            </a:r>
          </a:p>
        </p:txBody>
      </p:sp>
      <p:pic>
        <p:nvPicPr>
          <p:cNvPr id="11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598C1E21-12B3-4193-8EB6-E847E1C2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40" y="3606771"/>
            <a:ext cx="935714" cy="8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Image associÃ©e">
            <a:extLst>
              <a:ext uri="{FF2B5EF4-FFF2-40B4-BE49-F238E27FC236}">
                <a16:creationId xmlns:a16="http://schemas.microsoft.com/office/drawing/2014/main" id="{EE898118-20C8-4EBC-B786-E372629C1F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9E39AB-1A77-4EB0-B373-9150186B2155}"/>
              </a:ext>
            </a:extLst>
          </p:cNvPr>
          <p:cNvSpPr txBox="1"/>
          <p:nvPr/>
        </p:nvSpPr>
        <p:spPr>
          <a:xfrm>
            <a:off x="814145" y="1597543"/>
            <a:ext cx="48394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20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15h </a:t>
            </a:r>
            <a:r>
              <a:rPr lang="fr-FR" sz="1400" b="1" dirty="0"/>
              <a:t>salle d’activités du 1</a:t>
            </a:r>
            <a:r>
              <a:rPr lang="fr-FR" sz="1400" b="1" baseline="30000" dirty="0"/>
              <a:t>er étage</a:t>
            </a:r>
            <a:br>
              <a:rPr lang="fr-FR" b="1" dirty="0"/>
            </a:br>
            <a:r>
              <a:rPr lang="fr-FR" sz="1200" dirty="0"/>
              <a:t>Atelier Pâtisserie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17h30 dans le Salon</a:t>
            </a:r>
            <a:br>
              <a:rPr lang="fr-FR" b="1" dirty="0"/>
            </a:br>
            <a:r>
              <a:rPr lang="fr-FR" sz="1200" dirty="0"/>
              <a:t>Lecture de la revue « ça bouge »</a:t>
            </a: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baseline="30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0B4A8AC-490A-484A-8A9F-4F2DC3AD8FBC}"/>
              </a:ext>
            </a:extLst>
          </p:cNvPr>
          <p:cNvSpPr txBox="1"/>
          <p:nvPr/>
        </p:nvSpPr>
        <p:spPr>
          <a:xfrm>
            <a:off x="6400800" y="1643896"/>
            <a:ext cx="48394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32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Ciné club à la salle PASA</a:t>
            </a:r>
            <a:br>
              <a:rPr lang="fr-FR" sz="3600" b="1" dirty="0"/>
            </a:b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dirty="0">
              <a:latin typeface="+mj-lt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b="1" dirty="0">
              <a:latin typeface="+mj-lt"/>
            </a:endParaRPr>
          </a:p>
          <a:p>
            <a:pPr marL="285750" indent="-285750" algn="r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A1C9C47-41FF-43A8-A428-599FCB8ADFBD}"/>
              </a:ext>
            </a:extLst>
          </p:cNvPr>
          <p:cNvSpPr txBox="1"/>
          <p:nvPr/>
        </p:nvSpPr>
        <p:spPr>
          <a:xfrm>
            <a:off x="6082701" y="4579001"/>
            <a:ext cx="5475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</a:t>
            </a:r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26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C871AC57-F9F0-4935-BA57-792A79FE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985" y="4754257"/>
            <a:ext cx="935714" cy="8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461BDDA2-B8F5-445C-8F06-EE2C26C8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5044257" y="1421035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Ã©sultat de recherche d'images pour &quot;patisserie instrument clipart&quot;">
            <a:extLst>
              <a:ext uri="{FF2B5EF4-FFF2-40B4-BE49-F238E27FC236}">
                <a16:creationId xmlns:a16="http://schemas.microsoft.com/office/drawing/2014/main" id="{637085B9-1786-4E3C-92C0-35B0CF72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924">
            <a:off x="3850251" y="1865553"/>
            <a:ext cx="953441" cy="9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Ã©sultat de recherche d'images pour &quot;journaux clipart&quot;">
            <a:extLst>
              <a:ext uri="{FF2B5EF4-FFF2-40B4-BE49-F238E27FC236}">
                <a16:creationId xmlns:a16="http://schemas.microsoft.com/office/drawing/2014/main" id="{3B7A9313-AD55-49A7-8FF6-AB9F6A45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54" y="2601839"/>
            <a:ext cx="691994" cy="70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6E71039-7697-4069-98C2-F59975FD8CEC}"/>
              </a:ext>
            </a:extLst>
          </p:cNvPr>
          <p:cNvSpPr txBox="1"/>
          <p:nvPr/>
        </p:nvSpPr>
        <p:spPr>
          <a:xfrm>
            <a:off x="6899105" y="2464325"/>
            <a:ext cx="434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15h « Gainsbourg » </a:t>
            </a:r>
            <a:r>
              <a:rPr lang="fr-FR" sz="1200" i="1" dirty="0"/>
              <a:t>durée 2h15</a:t>
            </a:r>
          </a:p>
          <a:p>
            <a:r>
              <a:rPr lang="fr-FR" sz="1200" dirty="0"/>
              <a:t>17h30 « Coluche l’histoire d’un mec » </a:t>
            </a:r>
            <a:r>
              <a:rPr lang="fr-FR" sz="1200" i="1" dirty="0"/>
              <a:t>durée 1h40</a:t>
            </a:r>
          </a:p>
        </p:txBody>
      </p:sp>
      <p:pic>
        <p:nvPicPr>
          <p:cNvPr id="25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01EA8B43-6631-48CB-A6F4-D7EB5BE6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10454703" y="1510425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associÃ©e">
            <a:extLst>
              <a:ext uri="{FF2B5EF4-FFF2-40B4-BE49-F238E27FC236}">
                <a16:creationId xmlns:a16="http://schemas.microsoft.com/office/drawing/2014/main" id="{8A796AAD-AB6A-4B10-9422-09C7EC3F40B1}"/>
              </a:ext>
            </a:extLst>
          </p:cNvPr>
          <p:cNvPicPr/>
          <p:nvPr/>
        </p:nvPicPr>
        <p:blipFill rotWithShape="1"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4" b="13786"/>
          <a:stretch/>
        </p:blipFill>
        <p:spPr bwMode="auto">
          <a:xfrm>
            <a:off x="10108832" y="2385834"/>
            <a:ext cx="1436182" cy="998129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EF93F24-4108-40DA-AC13-F4185B422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728" y="3004481"/>
            <a:ext cx="1113712" cy="15061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37BB7E-9FF4-4BF2-BBA6-3B6CB6BD8B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1638" y="3004481"/>
            <a:ext cx="1076325" cy="14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1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05C2612C-F33A-4FC5-A069-E7A4E41C76FE}"/>
              </a:ext>
            </a:extLst>
          </p:cNvPr>
          <p:cNvSpPr txBox="1"/>
          <p:nvPr/>
        </p:nvSpPr>
        <p:spPr>
          <a:xfrm>
            <a:off x="904119" y="1424037"/>
            <a:ext cx="483941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32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2000" b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15h à la salle du Patio</a:t>
            </a:r>
            <a:br>
              <a:rPr lang="fr-FR" b="1" baseline="30000" dirty="0"/>
            </a:br>
            <a:r>
              <a:rPr lang="fr-FR" sz="1200" b="1" dirty="0"/>
              <a:t> </a:t>
            </a:r>
            <a:r>
              <a:rPr lang="fr-FR" sz="1200" dirty="0"/>
              <a:t>Atelier motricité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16h30 au restaurant 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Jeux de tables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17h00 Rdv à l’accueil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Pétanque</a:t>
            </a:r>
            <a:endParaRPr lang="fr-FR" sz="1200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18h au restaurant </a:t>
            </a:r>
            <a:br>
              <a:rPr lang="fr-FR" dirty="0">
                <a:latin typeface="+mj-lt"/>
              </a:rPr>
            </a:br>
            <a:r>
              <a:rPr lang="fr-FR" sz="1200" dirty="0">
                <a:latin typeface="+mj-lt"/>
              </a:rPr>
              <a:t>Apéros Party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18h salle d’activités du 1</a:t>
            </a:r>
            <a:r>
              <a:rPr lang="fr-FR" sz="1400" b="1" baseline="30000" dirty="0">
                <a:latin typeface="+mj-lt"/>
              </a:rPr>
              <a:t>er</a:t>
            </a:r>
            <a:r>
              <a:rPr lang="fr-FR" b="1" baseline="30000" dirty="0"/>
              <a:t> </a:t>
            </a:r>
            <a:r>
              <a:rPr lang="fr-FR" sz="1400" b="1" baseline="30000" dirty="0"/>
              <a:t>étage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Jardinage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58F4C8A-EE07-4A61-BF75-C17E83915E99}"/>
              </a:ext>
            </a:extLst>
          </p:cNvPr>
          <p:cNvSpPr txBox="1"/>
          <p:nvPr/>
        </p:nvSpPr>
        <p:spPr>
          <a:xfrm>
            <a:off x="851609" y="4448324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78313" y="754434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Lundi 5 Août</a:t>
            </a:r>
          </a:p>
        </p:txBody>
      </p:sp>
      <p:pic>
        <p:nvPicPr>
          <p:cNvPr id="12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9514F89A-1443-42AA-B168-DD7C66E2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20" y="4513745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B6E3C21-4535-435D-AEDE-3C2C3FAB6861}"/>
              </a:ext>
            </a:extLst>
          </p:cNvPr>
          <p:cNvSpPr txBox="1"/>
          <p:nvPr/>
        </p:nvSpPr>
        <p:spPr>
          <a:xfrm>
            <a:off x="6299180" y="4202653"/>
            <a:ext cx="4623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6B0C095-ECA1-4D49-A724-D9787B9E9046}"/>
              </a:ext>
            </a:extLst>
          </p:cNvPr>
          <p:cNvSpPr/>
          <p:nvPr/>
        </p:nvSpPr>
        <p:spPr>
          <a:xfrm>
            <a:off x="6495224" y="832449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	Mardi 6 Août</a:t>
            </a:r>
          </a:p>
        </p:txBody>
      </p:sp>
      <p:pic>
        <p:nvPicPr>
          <p:cNvPr id="18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66F18BD6-0740-4472-903F-7B07A5A751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33" y="3871448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Ã©sultat de recherche d'images pour &quot;pÃ©tanque&quot;">
            <a:extLst>
              <a:ext uri="{FF2B5EF4-FFF2-40B4-BE49-F238E27FC236}">
                <a16:creationId xmlns:a16="http://schemas.microsoft.com/office/drawing/2014/main" id="{C6F5579E-D07E-40D0-88D9-8ED4331A9E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24" y="2874602"/>
            <a:ext cx="994849" cy="60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RÃ©sultat de recherche d'images pour &quot;jeux de table clipart&quot;">
            <a:extLst>
              <a:ext uri="{FF2B5EF4-FFF2-40B4-BE49-F238E27FC236}">
                <a16:creationId xmlns:a16="http://schemas.microsoft.com/office/drawing/2014/main" id="{17E0EC86-1783-40C1-8F6D-5A2D918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38" y="2400439"/>
            <a:ext cx="703023" cy="7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BDBB13B8-7BF5-4CA3-98C5-A70135E233DC}"/>
              </a:ext>
            </a:extLst>
          </p:cNvPr>
          <p:cNvGrpSpPr/>
          <p:nvPr/>
        </p:nvGrpSpPr>
        <p:grpSpPr>
          <a:xfrm>
            <a:off x="3260304" y="1865858"/>
            <a:ext cx="1081913" cy="694468"/>
            <a:chOff x="9823449" y="3749884"/>
            <a:chExt cx="1370790" cy="909567"/>
          </a:xfrm>
        </p:grpSpPr>
        <p:pic>
          <p:nvPicPr>
            <p:cNvPr id="32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F7696279-66CB-4101-8FE7-F236706ED2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77"/>
            <a:stretch/>
          </p:blipFill>
          <p:spPr bwMode="auto">
            <a:xfrm>
              <a:off x="9823449" y="3749884"/>
              <a:ext cx="723893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F50995DC-101C-4387-B8CB-B02165AB58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16" r="-4556"/>
            <a:stretch/>
          </p:blipFill>
          <p:spPr bwMode="auto">
            <a:xfrm>
              <a:off x="10353385" y="3773394"/>
              <a:ext cx="840854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BD056458-BF2F-4B2D-BE38-F9E1DE69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4420414" y="1412963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C8B8920B-D7B7-49A8-BAE1-E571521B50FB}"/>
              </a:ext>
            </a:extLst>
          </p:cNvPr>
          <p:cNvSpPr txBox="1"/>
          <p:nvPr/>
        </p:nvSpPr>
        <p:spPr>
          <a:xfrm>
            <a:off x="6328040" y="1601215"/>
            <a:ext cx="483941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32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2000" b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11h30 Rdv à l’accueil</a:t>
            </a:r>
            <a:br>
              <a:rPr lang="fr-FR" b="1" baseline="30000" dirty="0"/>
            </a:br>
            <a:r>
              <a:rPr lang="fr-FR" sz="1200" dirty="0"/>
              <a:t> Sortie Parc du Tremblay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15h30 à la salle du Patio</a:t>
            </a:r>
            <a:br>
              <a:rPr lang="fr-FR" b="1" baseline="30000" dirty="0"/>
            </a:br>
            <a:r>
              <a:rPr lang="fr-FR" dirty="0"/>
              <a:t> </a:t>
            </a:r>
            <a:r>
              <a:rPr lang="fr-FR" sz="1200" dirty="0"/>
              <a:t>Gym douce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16h30 au Restaurant</a:t>
            </a:r>
            <a:br>
              <a:rPr lang="fr-FR" b="1" baseline="30000" dirty="0"/>
            </a:br>
            <a:r>
              <a:rPr lang="fr-FR" dirty="0"/>
              <a:t> </a:t>
            </a:r>
            <a:r>
              <a:rPr lang="fr-FR" sz="1200" dirty="0"/>
              <a:t>Loto</a:t>
            </a:r>
            <a:endParaRPr lang="fr-FR" sz="1200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18h salle d’activités du 1</a:t>
            </a:r>
            <a:r>
              <a:rPr lang="fr-FR" sz="1400" b="1" baseline="30000" dirty="0">
                <a:latin typeface="+mj-lt"/>
              </a:rPr>
              <a:t>er</a:t>
            </a:r>
            <a:r>
              <a:rPr lang="fr-FR" b="1" baseline="30000" dirty="0"/>
              <a:t> </a:t>
            </a:r>
            <a:r>
              <a:rPr lang="fr-FR" sz="1400" b="1" baseline="30000" dirty="0"/>
              <a:t>étage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Jardinage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17A4444-E19A-4FA3-8775-06B59FCC59BE}"/>
              </a:ext>
            </a:extLst>
          </p:cNvPr>
          <p:cNvGrpSpPr/>
          <p:nvPr/>
        </p:nvGrpSpPr>
        <p:grpSpPr>
          <a:xfrm>
            <a:off x="8611055" y="2483895"/>
            <a:ext cx="1081913" cy="694468"/>
            <a:chOff x="9823449" y="3749884"/>
            <a:chExt cx="1370790" cy="909567"/>
          </a:xfrm>
        </p:grpSpPr>
        <p:pic>
          <p:nvPicPr>
            <p:cNvPr id="37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0D02CD71-953E-441B-A88D-2D35A177D9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77"/>
            <a:stretch/>
          </p:blipFill>
          <p:spPr bwMode="auto">
            <a:xfrm>
              <a:off x="9823449" y="3749884"/>
              <a:ext cx="723893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69C67B6D-2BE7-4614-AC5F-AF3288BD46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16" r="-4556"/>
            <a:stretch/>
          </p:blipFill>
          <p:spPr bwMode="auto">
            <a:xfrm>
              <a:off x="10353385" y="3773394"/>
              <a:ext cx="840854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6" descr="RÃ©sultat de recherche d'images pour &quot;loto clipart&quot;">
            <a:extLst>
              <a:ext uri="{FF2B5EF4-FFF2-40B4-BE49-F238E27FC236}">
                <a16:creationId xmlns:a16="http://schemas.microsoft.com/office/drawing/2014/main" id="{A35275DE-0C34-48CF-8982-09FC10FA5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64" y="2867477"/>
            <a:ext cx="1061767" cy="70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DF68A0B3-00E7-438D-863B-2F7283B63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129" y="3701340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03A04959-1A04-4FE6-B3DD-B80D5A81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9946131" y="1513223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C74629E8-F6E6-4192-A126-E7A096ADD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596" y="4488541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3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1437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Mercredi 7 Août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D5138AA-C263-422F-980A-134CB1EF58A1}"/>
              </a:ext>
            </a:extLst>
          </p:cNvPr>
          <p:cNvSpPr/>
          <p:nvPr/>
        </p:nvSpPr>
        <p:spPr>
          <a:xfrm>
            <a:off x="644600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Jeudi 8 Août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7A91175-E1E0-4E61-9400-63A25E6BDC2A}"/>
              </a:ext>
            </a:extLst>
          </p:cNvPr>
          <p:cNvSpPr txBox="1"/>
          <p:nvPr/>
        </p:nvSpPr>
        <p:spPr>
          <a:xfrm>
            <a:off x="904119" y="1424037"/>
            <a:ext cx="483941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32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2000" b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15h au restaurant </a:t>
            </a:r>
            <a:br>
              <a:rPr lang="fr-FR" b="1" baseline="30000" dirty="0"/>
            </a:br>
            <a:r>
              <a:rPr lang="fr-FR" sz="1200" b="1" dirty="0"/>
              <a:t> </a:t>
            </a:r>
            <a:r>
              <a:rPr lang="fr-FR" sz="1200" dirty="0"/>
              <a:t>Jeux de questions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16h30 au restaurant 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Faisons connaissances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17h30 Rdv à l’accueil</a:t>
            </a:r>
            <a:br>
              <a:rPr lang="fr-FR" b="1" baseline="30000" dirty="0"/>
            </a:br>
            <a:r>
              <a:rPr lang="fr-FR" sz="1200" dirty="0"/>
              <a:t>Pétanque</a:t>
            </a:r>
            <a:endParaRPr lang="fr-FR" sz="1200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18h salle d’activités du </a:t>
            </a:r>
            <a:r>
              <a:rPr lang="fr-FR" sz="1400" b="1" dirty="0"/>
              <a:t>1</a:t>
            </a:r>
            <a:r>
              <a:rPr lang="fr-FR" sz="1400" b="1" baseline="30000" dirty="0"/>
              <a:t>er étage</a:t>
            </a:r>
            <a:r>
              <a:rPr lang="fr-FR" sz="1400" b="1" dirty="0">
                <a:latin typeface="+mj-lt"/>
              </a:rPr>
              <a:t>  </a:t>
            </a:r>
            <a:br>
              <a:rPr lang="fr-FR" dirty="0">
                <a:latin typeface="+mj-lt"/>
              </a:rPr>
            </a:br>
            <a:r>
              <a:rPr lang="fr-FR" sz="1200" dirty="0">
                <a:latin typeface="+mj-lt"/>
              </a:rPr>
              <a:t>Atelier bien être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18h salle d’activités du 1</a:t>
            </a:r>
            <a:r>
              <a:rPr lang="fr-FR" sz="1400" b="1" baseline="30000" dirty="0">
                <a:latin typeface="+mj-lt"/>
              </a:rPr>
              <a:t>er</a:t>
            </a:r>
            <a:r>
              <a:rPr lang="fr-FR" b="1" baseline="30000" dirty="0"/>
              <a:t> </a:t>
            </a:r>
            <a:r>
              <a:rPr lang="fr-FR" sz="1400" b="1" baseline="30000" dirty="0"/>
              <a:t>étage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Jardinage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D90521E-0082-4FB4-A495-4406DBB2D35E}"/>
              </a:ext>
            </a:extLst>
          </p:cNvPr>
          <p:cNvSpPr txBox="1"/>
          <p:nvPr/>
        </p:nvSpPr>
        <p:spPr>
          <a:xfrm>
            <a:off x="870872" y="4668530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052BF5-8D72-4C1A-95EC-8815C773F367}"/>
              </a:ext>
            </a:extLst>
          </p:cNvPr>
          <p:cNvSpPr txBox="1"/>
          <p:nvPr/>
        </p:nvSpPr>
        <p:spPr>
          <a:xfrm>
            <a:off x="6446002" y="3755719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99A424D-B604-4309-AA4B-C398740649E7}"/>
              </a:ext>
            </a:extLst>
          </p:cNvPr>
          <p:cNvSpPr txBox="1"/>
          <p:nvPr/>
        </p:nvSpPr>
        <p:spPr>
          <a:xfrm>
            <a:off x="6448466" y="1525296"/>
            <a:ext cx="483941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12h Terrasse du patio</a:t>
            </a:r>
            <a:br>
              <a:rPr lang="fr-FR" sz="2400" b="1" dirty="0"/>
            </a:br>
            <a:r>
              <a:rPr lang="fr-FR" sz="1200" dirty="0"/>
              <a:t>Barbecue Saumon, Sole </a:t>
            </a:r>
            <a:r>
              <a:rPr lang="fr-FR" sz="1200" i="1" dirty="0"/>
              <a:t>« sur inscription »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au restaurant </a:t>
            </a:r>
            <a:br>
              <a:rPr lang="fr-FR" sz="2400" b="1" dirty="0"/>
            </a:br>
            <a:r>
              <a:rPr lang="fr-FR" sz="1200" dirty="0"/>
              <a:t>Juste prix</a:t>
            </a:r>
            <a:endParaRPr lang="fr-FR" sz="1200" i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 au restaurant </a:t>
            </a:r>
            <a:br>
              <a:rPr lang="fr-FR" sz="2400" b="1" dirty="0"/>
            </a:br>
            <a:r>
              <a:rPr lang="fr-FR" sz="1200" dirty="0"/>
              <a:t>Bingo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 salle d’activités du 1</a:t>
            </a:r>
            <a:r>
              <a:rPr lang="fr-FR" sz="1400" b="1" baseline="30000" dirty="0"/>
              <a:t>er étage</a:t>
            </a:r>
            <a:r>
              <a:rPr lang="fr-FR" sz="1400" b="1" dirty="0"/>
              <a:t> </a:t>
            </a:r>
            <a:br>
              <a:rPr lang="fr-FR" sz="1200" b="1" dirty="0"/>
            </a:br>
            <a:r>
              <a:rPr lang="fr-FR" sz="1200" dirty="0"/>
              <a:t>Atelier Jardinage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i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dirty="0">
              <a:latin typeface="+mj-lt"/>
            </a:endParaRPr>
          </a:p>
        </p:txBody>
      </p:sp>
      <p:pic>
        <p:nvPicPr>
          <p:cNvPr id="40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9C3EFF25-357F-4D70-8EFD-1585E0C5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5044257" y="1421035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 associÃ©e">
            <a:extLst>
              <a:ext uri="{FF2B5EF4-FFF2-40B4-BE49-F238E27FC236}">
                <a16:creationId xmlns:a16="http://schemas.microsoft.com/office/drawing/2014/main" id="{E0F25358-1283-4B1D-B1BF-CF741F557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060">
            <a:off x="3799459" y="2224414"/>
            <a:ext cx="1645310" cy="5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Ã©sultat de recherche d'images pour &quot;pÃ©tanque&quot;">
            <a:extLst>
              <a:ext uri="{FF2B5EF4-FFF2-40B4-BE49-F238E27FC236}">
                <a16:creationId xmlns:a16="http://schemas.microsoft.com/office/drawing/2014/main" id="{D7A2FE15-3082-45C5-A15B-79A5F00EBE1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89" y="2847882"/>
            <a:ext cx="994849" cy="60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Image associÃ©e">
            <a:extLst>
              <a:ext uri="{FF2B5EF4-FFF2-40B4-BE49-F238E27FC236}">
                <a16:creationId xmlns:a16="http://schemas.microsoft.com/office/drawing/2014/main" id="{EEDEC385-E8CB-49CB-8D58-F0EA0CD1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300">
            <a:off x="4456262" y="3085790"/>
            <a:ext cx="1008977" cy="8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B70B7943-FC53-4BB9-BE64-5FE367D5118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40" y="4001508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RÃ©sultat de recherche d'images pour &quot;bingo&quot;">
            <a:extLst>
              <a:ext uri="{FF2B5EF4-FFF2-40B4-BE49-F238E27FC236}">
                <a16:creationId xmlns:a16="http://schemas.microsoft.com/office/drawing/2014/main" id="{CC4C3C87-33E2-4C3B-ABF0-C2DEAFC7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513" y="2415935"/>
            <a:ext cx="1571117" cy="5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0B0AA09E-B017-410F-B515-1F503961381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234" y="3143824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19364F28-1A5E-43C4-96C3-11A898E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74" y="4841822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6460D10E-9AB6-4FD4-BA5C-6DAC487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31" y="3929473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Ã©sultat de recherche d'images pour &quot;icone barbecue poisson&quot;">
            <a:extLst>
              <a:ext uri="{FF2B5EF4-FFF2-40B4-BE49-F238E27FC236}">
                <a16:creationId xmlns:a16="http://schemas.microsoft.com/office/drawing/2014/main" id="{C862D9C0-C444-4B6E-A62F-EFFA38EAF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234" y="1525296"/>
            <a:ext cx="727889" cy="7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9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1437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Vendredi 9 Août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D5138AA-C263-422F-980A-134CB1EF58A1}"/>
              </a:ext>
            </a:extLst>
          </p:cNvPr>
          <p:cNvSpPr/>
          <p:nvPr/>
        </p:nvSpPr>
        <p:spPr>
          <a:xfrm>
            <a:off x="644600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Samedi 10 Août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7A91175-E1E0-4E61-9400-63A25E6BDC2A}"/>
              </a:ext>
            </a:extLst>
          </p:cNvPr>
          <p:cNvSpPr txBox="1"/>
          <p:nvPr/>
        </p:nvSpPr>
        <p:spPr>
          <a:xfrm>
            <a:off x="966975" y="1624091"/>
            <a:ext cx="483941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15h Rdv à la salle PASA</a:t>
            </a:r>
            <a:br>
              <a:rPr lang="fr-FR" b="1" baseline="30000" dirty="0"/>
            </a:br>
            <a:r>
              <a:rPr lang="fr-FR" sz="1200" dirty="0"/>
              <a:t> Chorale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 au restaurant</a:t>
            </a:r>
            <a:br>
              <a:rPr lang="fr-FR" sz="1200" b="1" dirty="0"/>
            </a:br>
            <a:r>
              <a:rPr lang="fr-FR" sz="1200" dirty="0"/>
              <a:t>Après-midi gourmand en compagnie 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fr-FR" sz="1200" dirty="0"/>
              <a:t>        musicale de Eric Milles 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18h salle d’activités du 1</a:t>
            </a:r>
            <a:r>
              <a:rPr lang="fr-FR" sz="1400" b="1" baseline="30000" dirty="0">
                <a:latin typeface="+mj-lt"/>
              </a:rPr>
              <a:t>er</a:t>
            </a:r>
            <a:r>
              <a:rPr lang="fr-FR" b="1" baseline="30000" dirty="0"/>
              <a:t> </a:t>
            </a:r>
            <a:r>
              <a:rPr lang="fr-FR" sz="1400" b="1" baseline="30000" dirty="0"/>
              <a:t>étage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Jardinage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D90521E-0082-4FB4-A495-4406DBB2D35E}"/>
              </a:ext>
            </a:extLst>
          </p:cNvPr>
          <p:cNvSpPr txBox="1"/>
          <p:nvPr/>
        </p:nvSpPr>
        <p:spPr>
          <a:xfrm>
            <a:off x="904119" y="4102905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052BF5-8D72-4C1A-95EC-8815C773F367}"/>
              </a:ext>
            </a:extLst>
          </p:cNvPr>
          <p:cNvSpPr txBox="1"/>
          <p:nvPr/>
        </p:nvSpPr>
        <p:spPr>
          <a:xfrm>
            <a:off x="6554647" y="4050399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pic>
        <p:nvPicPr>
          <p:cNvPr id="46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B70B7943-FC53-4BB9-BE64-5FE367D511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61" y="2884835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19364F28-1A5E-43C4-96C3-11A898E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59" y="4223693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6460D10E-9AB6-4FD4-BA5C-6DAC487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565" y="4229294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associée">
            <a:extLst>
              <a:ext uri="{FF2B5EF4-FFF2-40B4-BE49-F238E27FC236}">
                <a16:creationId xmlns:a16="http://schemas.microsoft.com/office/drawing/2014/main" id="{F6537EFA-B548-4435-A4A1-46C068D0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717" y="1852394"/>
            <a:ext cx="1620034" cy="9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71ACF7D-FE69-47D6-9E41-5BCAFC6877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71"/>
          <a:stretch/>
        </p:blipFill>
        <p:spPr>
          <a:xfrm>
            <a:off x="3325283" y="1345784"/>
            <a:ext cx="950156" cy="86494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7AAB594-282B-4BDF-AD63-0CF61326F82C}"/>
              </a:ext>
            </a:extLst>
          </p:cNvPr>
          <p:cNvSpPr txBox="1"/>
          <p:nvPr/>
        </p:nvSpPr>
        <p:spPr>
          <a:xfrm>
            <a:off x="6581492" y="1634999"/>
            <a:ext cx="48394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20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15h </a:t>
            </a:r>
            <a:r>
              <a:rPr lang="fr-FR" sz="1400" b="1" dirty="0"/>
              <a:t>salle d’activités du 1</a:t>
            </a:r>
            <a:r>
              <a:rPr lang="fr-FR" sz="1400" b="1" baseline="30000" dirty="0"/>
              <a:t>er étage</a:t>
            </a:r>
            <a:br>
              <a:rPr lang="fr-FR" b="1" dirty="0"/>
            </a:br>
            <a:r>
              <a:rPr lang="fr-FR" sz="1200" dirty="0"/>
              <a:t>Atelier Pâtisserie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17h30 dans le Salon</a:t>
            </a:r>
            <a:br>
              <a:rPr lang="fr-FR" b="1" dirty="0"/>
            </a:br>
            <a:r>
              <a:rPr lang="fr-FR" sz="1200" dirty="0"/>
              <a:t>Lecture de la revue « ça bouge »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200" b="1" dirty="0"/>
              <a:t>18h salle d’activités du 1</a:t>
            </a:r>
            <a:r>
              <a:rPr lang="fr-FR" sz="1200" b="1" baseline="30000" dirty="0"/>
              <a:t>er étage</a:t>
            </a:r>
            <a:br>
              <a:rPr lang="fr-FR" sz="1200" b="1" baseline="30000" dirty="0"/>
            </a:br>
            <a:r>
              <a:rPr lang="fr-FR" sz="1200" b="1" dirty="0"/>
              <a:t> </a:t>
            </a:r>
            <a:r>
              <a:rPr lang="fr-FR" sz="1100" dirty="0"/>
              <a:t>Jardinage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baseline="30000" dirty="0"/>
          </a:p>
        </p:txBody>
      </p:sp>
      <p:pic>
        <p:nvPicPr>
          <p:cNvPr id="27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255C31E8-1E8F-4FB1-AA1B-30C338B3B8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70" y="3218462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Ã©sultat de recherche d'images pour &quot;patisserie instrument clipart&quot;">
            <a:extLst>
              <a:ext uri="{FF2B5EF4-FFF2-40B4-BE49-F238E27FC236}">
                <a16:creationId xmlns:a16="http://schemas.microsoft.com/office/drawing/2014/main" id="{20F69533-7246-4F7D-A4F5-7082A872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924">
            <a:off x="10331813" y="2015701"/>
            <a:ext cx="953441" cy="9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Ã©sultat de recherche d'images pour &quot;journaux clipart&quot;">
            <a:extLst>
              <a:ext uri="{FF2B5EF4-FFF2-40B4-BE49-F238E27FC236}">
                <a16:creationId xmlns:a16="http://schemas.microsoft.com/office/drawing/2014/main" id="{A8D150C2-A0B4-499D-977F-23F3E1DF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368" y="2550752"/>
            <a:ext cx="691994" cy="70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E2A97DF4-0133-4A84-88A9-692CB340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9807196" y="1410763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1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1437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Dimanche 11 Août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D5138AA-C263-422F-980A-134CB1EF58A1}"/>
              </a:ext>
            </a:extLst>
          </p:cNvPr>
          <p:cNvSpPr/>
          <p:nvPr/>
        </p:nvSpPr>
        <p:spPr>
          <a:xfrm>
            <a:off x="644600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Lundi 12 Août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D90521E-0082-4FB4-A495-4406DBB2D35E}"/>
              </a:ext>
            </a:extLst>
          </p:cNvPr>
          <p:cNvSpPr txBox="1"/>
          <p:nvPr/>
        </p:nvSpPr>
        <p:spPr>
          <a:xfrm>
            <a:off x="950094" y="4913252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052BF5-8D72-4C1A-95EC-8815C773F367}"/>
              </a:ext>
            </a:extLst>
          </p:cNvPr>
          <p:cNvSpPr txBox="1"/>
          <p:nvPr/>
        </p:nvSpPr>
        <p:spPr>
          <a:xfrm>
            <a:off x="6559021" y="4375493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pic>
        <p:nvPicPr>
          <p:cNvPr id="49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19364F28-1A5E-43C4-96C3-11A898E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44" y="4893390"/>
            <a:ext cx="1179255" cy="10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6460D10E-9AB6-4FD4-BA5C-6DAC487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859" y="4372456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7AAB594-282B-4BDF-AD63-0CF61326F82C}"/>
              </a:ext>
            </a:extLst>
          </p:cNvPr>
          <p:cNvSpPr txBox="1"/>
          <p:nvPr/>
        </p:nvSpPr>
        <p:spPr>
          <a:xfrm>
            <a:off x="6559021" y="1586194"/>
            <a:ext cx="483941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20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14h Réflexologie plantaire</a:t>
            </a:r>
            <a:br>
              <a:rPr lang="fr-FR" b="1" dirty="0"/>
            </a:br>
            <a:r>
              <a:rPr lang="fr-FR" b="1" dirty="0"/>
              <a:t>	</a:t>
            </a:r>
            <a:r>
              <a:rPr lang="fr-FR" sz="1200" dirty="0"/>
              <a:t>25 euros/20 min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 à la salle du patio</a:t>
            </a:r>
            <a:br>
              <a:rPr lang="fr-FR" b="1" dirty="0"/>
            </a:br>
            <a:r>
              <a:rPr lang="fr-FR" sz="1200" dirty="0"/>
              <a:t>Atelier motricité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 salle d’activités du 1</a:t>
            </a:r>
            <a:r>
              <a:rPr lang="fr-FR" sz="1400" b="1" baseline="30000" dirty="0"/>
              <a:t>er étage</a:t>
            </a:r>
            <a:br>
              <a:rPr lang="fr-FR" sz="1200" b="1" baseline="30000" dirty="0"/>
            </a:br>
            <a:r>
              <a:rPr lang="fr-FR" sz="1200" b="1" dirty="0"/>
              <a:t> </a:t>
            </a:r>
            <a:r>
              <a:rPr lang="fr-FR" sz="1100" dirty="0"/>
              <a:t>Atelier bien être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 salle d’activités du 1</a:t>
            </a:r>
            <a:r>
              <a:rPr lang="fr-FR" sz="1400" b="1" baseline="30000" dirty="0"/>
              <a:t>er étage</a:t>
            </a:r>
            <a:br>
              <a:rPr lang="fr-FR" sz="1200" b="1" baseline="30000" dirty="0"/>
            </a:br>
            <a:r>
              <a:rPr lang="fr-FR" sz="1200" b="1" dirty="0"/>
              <a:t> </a:t>
            </a:r>
            <a:r>
              <a:rPr lang="fr-FR" sz="1100" dirty="0"/>
              <a:t>Jardinage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baseline="30000" dirty="0"/>
          </a:p>
        </p:txBody>
      </p:sp>
      <p:pic>
        <p:nvPicPr>
          <p:cNvPr id="27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255C31E8-1E8F-4FB1-AA1B-30C338B3B8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803" y="3521194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E2A97DF4-0133-4A84-88A9-692CB340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10712038" y="1536322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7CA272C1-3565-43E3-A02B-49182258E3EE}"/>
              </a:ext>
            </a:extLst>
          </p:cNvPr>
          <p:cNvSpPr txBox="1"/>
          <p:nvPr/>
        </p:nvSpPr>
        <p:spPr>
          <a:xfrm>
            <a:off x="1512145" y="2550752"/>
            <a:ext cx="434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15h « Gladiator » </a:t>
            </a:r>
            <a:r>
              <a:rPr lang="fr-FR" sz="1200" i="1" dirty="0"/>
              <a:t>durée 2h35</a:t>
            </a:r>
          </a:p>
          <a:p>
            <a:r>
              <a:rPr lang="fr-FR" sz="1200" dirty="0"/>
              <a:t>17h45 « Astérix mission Cléopâtre » </a:t>
            </a:r>
            <a:r>
              <a:rPr lang="fr-FR" sz="1200" i="1" dirty="0"/>
              <a:t>durée 1h40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E2E1CE1-2B2A-48D8-A7E7-92311C6E775C}"/>
              </a:ext>
            </a:extLst>
          </p:cNvPr>
          <p:cNvSpPr txBox="1"/>
          <p:nvPr/>
        </p:nvSpPr>
        <p:spPr>
          <a:xfrm>
            <a:off x="953979" y="3845136"/>
            <a:ext cx="483941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18h salle d’activités du 1</a:t>
            </a:r>
            <a:r>
              <a:rPr lang="fr-FR" sz="1400" b="1" baseline="30000" dirty="0">
                <a:latin typeface="+mj-lt"/>
              </a:rPr>
              <a:t>er</a:t>
            </a:r>
            <a:r>
              <a:rPr lang="fr-FR" b="1" baseline="30000" dirty="0"/>
              <a:t> </a:t>
            </a:r>
            <a:r>
              <a:rPr lang="fr-FR" sz="1400" b="1" baseline="30000" dirty="0"/>
              <a:t>étage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Jardinage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6A8B4A0-D6F0-4C21-BEB6-D4428F000DEB}"/>
              </a:ext>
            </a:extLst>
          </p:cNvPr>
          <p:cNvSpPr txBox="1"/>
          <p:nvPr/>
        </p:nvSpPr>
        <p:spPr>
          <a:xfrm>
            <a:off x="993684" y="1730579"/>
            <a:ext cx="48394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32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Ciné club à la salle PASA</a:t>
            </a:r>
            <a:br>
              <a:rPr lang="fr-FR" sz="3600" b="1" dirty="0"/>
            </a:b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dirty="0">
              <a:latin typeface="+mj-lt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b="1" dirty="0">
              <a:latin typeface="+mj-lt"/>
            </a:endParaRPr>
          </a:p>
          <a:p>
            <a:pPr marL="285750" indent="-285750" algn="r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35" name="Picture 2" descr="Image associÃ©e">
            <a:extLst>
              <a:ext uri="{FF2B5EF4-FFF2-40B4-BE49-F238E27FC236}">
                <a16:creationId xmlns:a16="http://schemas.microsoft.com/office/drawing/2014/main" id="{D3BB0749-6CE9-48F0-81D5-C3D3DA6309B2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4" b="13786"/>
          <a:stretch/>
        </p:blipFill>
        <p:spPr bwMode="auto">
          <a:xfrm>
            <a:off x="4571950" y="2405027"/>
            <a:ext cx="1005589" cy="876308"/>
          </a:xfrm>
          <a:prstGeom prst="rect">
            <a:avLst/>
          </a:prstGeom>
          <a:noFill/>
        </p:spPr>
      </p:pic>
      <p:pic>
        <p:nvPicPr>
          <p:cNvPr id="36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8F788207-FDEB-4F0A-84CE-5BA36BFA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4740539" y="1537017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6BCC4E6A-6799-4191-B6EE-BC48DA41C6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09" y="4224810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8D2CBA1C-9269-467A-8377-CA612C7F523E}"/>
              </a:ext>
            </a:extLst>
          </p:cNvPr>
          <p:cNvGrpSpPr/>
          <p:nvPr/>
        </p:nvGrpSpPr>
        <p:grpSpPr>
          <a:xfrm>
            <a:off x="8611055" y="2483895"/>
            <a:ext cx="1081913" cy="694468"/>
            <a:chOff x="9823449" y="3749884"/>
            <a:chExt cx="1370790" cy="909567"/>
          </a:xfrm>
        </p:grpSpPr>
        <p:pic>
          <p:nvPicPr>
            <p:cNvPr id="41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B38219AA-E327-4F70-AAA9-5F043A5457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77"/>
            <a:stretch/>
          </p:blipFill>
          <p:spPr bwMode="auto">
            <a:xfrm>
              <a:off x="9823449" y="3749884"/>
              <a:ext cx="723893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RÃ©sultat de recherche d'images pour &quot;gym clipart&quot;">
              <a:extLst>
                <a:ext uri="{FF2B5EF4-FFF2-40B4-BE49-F238E27FC236}">
                  <a16:creationId xmlns:a16="http://schemas.microsoft.com/office/drawing/2014/main" id="{49968178-0C51-42B9-AB2C-A815FDAE8D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16" r="-4556"/>
            <a:stretch/>
          </p:blipFill>
          <p:spPr bwMode="auto">
            <a:xfrm>
              <a:off x="10353385" y="3773394"/>
              <a:ext cx="840854" cy="88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RÃ©sultat de recherche d'images pour &quot;reflexologie plantaire icone&quot;">
            <a:extLst>
              <a:ext uri="{FF2B5EF4-FFF2-40B4-BE49-F238E27FC236}">
                <a16:creationId xmlns:a16="http://schemas.microsoft.com/office/drawing/2014/main" id="{72FD6A03-AFAF-42F4-9A19-B1ACFAB6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858" y="2078358"/>
            <a:ext cx="955202" cy="7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Image associÃ©e">
            <a:extLst>
              <a:ext uri="{FF2B5EF4-FFF2-40B4-BE49-F238E27FC236}">
                <a16:creationId xmlns:a16="http://schemas.microsoft.com/office/drawing/2014/main" id="{FE8E484C-27F9-4009-AB2F-72D0B2DE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085" y="3256260"/>
            <a:ext cx="652456" cy="7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84DEB83-66BD-41DA-89CB-FB96962438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0365" y="3053189"/>
            <a:ext cx="937264" cy="12512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B5CA761-BC7C-4D0A-B3BD-87282C0677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1737" y="3053189"/>
            <a:ext cx="918457" cy="13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7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1437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Mardi 13 Août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D5138AA-C263-422F-980A-134CB1EF58A1}"/>
              </a:ext>
            </a:extLst>
          </p:cNvPr>
          <p:cNvSpPr/>
          <p:nvPr/>
        </p:nvSpPr>
        <p:spPr>
          <a:xfrm>
            <a:off x="644600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Mercredi 14 Août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D90521E-0082-4FB4-A495-4406DBB2D35E}"/>
              </a:ext>
            </a:extLst>
          </p:cNvPr>
          <p:cNvSpPr txBox="1"/>
          <p:nvPr/>
        </p:nvSpPr>
        <p:spPr>
          <a:xfrm>
            <a:off x="950385" y="4505832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052BF5-8D72-4C1A-95EC-8815C773F367}"/>
              </a:ext>
            </a:extLst>
          </p:cNvPr>
          <p:cNvSpPr txBox="1"/>
          <p:nvPr/>
        </p:nvSpPr>
        <p:spPr>
          <a:xfrm>
            <a:off x="6431732" y="4415724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pic>
        <p:nvPicPr>
          <p:cNvPr id="49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19364F28-1A5E-43C4-96C3-11A898E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99" y="4566219"/>
            <a:ext cx="1179255" cy="10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6460D10E-9AB6-4FD4-BA5C-6DAC487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06" y="4589016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7AAB594-282B-4BDF-AD63-0CF61326F82C}"/>
              </a:ext>
            </a:extLst>
          </p:cNvPr>
          <p:cNvSpPr txBox="1"/>
          <p:nvPr/>
        </p:nvSpPr>
        <p:spPr>
          <a:xfrm>
            <a:off x="6492137" y="1679664"/>
            <a:ext cx="483941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20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15h30 à la salle du patio</a:t>
            </a:r>
            <a:br>
              <a:rPr lang="fr-FR" b="1" dirty="0"/>
            </a:br>
            <a:r>
              <a:rPr lang="fr-FR" sz="1200" dirty="0"/>
              <a:t>Bowling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17h30 au restaurant </a:t>
            </a:r>
            <a:br>
              <a:rPr lang="fr-FR" sz="1200" b="1" baseline="30000" dirty="0"/>
            </a:br>
            <a:r>
              <a:rPr lang="fr-FR" sz="1200" b="1" dirty="0"/>
              <a:t> </a:t>
            </a:r>
            <a:r>
              <a:rPr lang="fr-FR" sz="1100" dirty="0"/>
              <a:t>Théâtre</a:t>
            </a:r>
            <a:r>
              <a:rPr lang="fr-FR" sz="1100" b="1" dirty="0"/>
              <a:t> </a:t>
            </a:r>
            <a:endParaRPr lang="fr-FR" sz="11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baseline="30000" dirty="0"/>
          </a:p>
        </p:txBody>
      </p:sp>
      <p:pic>
        <p:nvPicPr>
          <p:cNvPr id="30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E2A97DF4-0133-4A84-88A9-692CB340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10307518" y="1511793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8C1DE9A-9457-4D85-91BC-D01642631E1B}"/>
              </a:ext>
            </a:extLst>
          </p:cNvPr>
          <p:cNvSpPr txBox="1"/>
          <p:nvPr/>
        </p:nvSpPr>
        <p:spPr>
          <a:xfrm>
            <a:off x="950385" y="1594723"/>
            <a:ext cx="483941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 Rdv à l’accueil</a:t>
            </a:r>
            <a:br>
              <a:rPr lang="fr-FR" sz="2000" b="1" dirty="0"/>
            </a:br>
            <a:r>
              <a:rPr lang="fr-FR" sz="1200" dirty="0"/>
              <a:t>« à vos baskets » </a:t>
            </a:r>
            <a:r>
              <a:rPr lang="fr-FR" sz="1200" i="1" dirty="0"/>
              <a:t>Promenades si le temps le permet </a:t>
            </a:r>
            <a:endParaRPr lang="fr-FR" sz="1400" b="1" dirty="0"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15h à la salle PASA</a:t>
            </a:r>
            <a:br>
              <a:rPr lang="fr-FR" b="1" dirty="0"/>
            </a:br>
            <a:r>
              <a:rPr lang="fr-FR" sz="1200" dirty="0"/>
              <a:t>Peinture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15h30 au restaurant</a:t>
            </a:r>
            <a:br>
              <a:rPr lang="fr-FR" sz="1100" b="1" baseline="30000" dirty="0"/>
            </a:br>
            <a:r>
              <a:rPr lang="fr-FR" sz="1100" b="1" dirty="0"/>
              <a:t> </a:t>
            </a:r>
            <a:r>
              <a:rPr lang="fr-FR" sz="1200" dirty="0"/>
              <a:t>Loto</a:t>
            </a:r>
            <a:endParaRPr lang="fr-FR" sz="1600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 à la salle PASA</a:t>
            </a:r>
            <a:br>
              <a:rPr lang="fr-FR" b="1" dirty="0"/>
            </a:br>
            <a:r>
              <a:rPr lang="fr-FR" sz="1200" dirty="0"/>
              <a:t>Karaoké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 salle d’activités du 1</a:t>
            </a:r>
            <a:r>
              <a:rPr lang="fr-FR" sz="1400" b="1" baseline="30000" dirty="0"/>
              <a:t>er étage</a:t>
            </a:r>
            <a:br>
              <a:rPr lang="fr-FR" sz="1200" b="1" baseline="30000" dirty="0"/>
            </a:br>
            <a:r>
              <a:rPr lang="fr-FR" sz="1200" b="1" dirty="0"/>
              <a:t> </a:t>
            </a:r>
            <a:r>
              <a:rPr lang="fr-FR" sz="1200" dirty="0"/>
              <a:t>Jardinage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b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b="1" baseline="30000" dirty="0"/>
          </a:p>
        </p:txBody>
      </p:sp>
      <p:pic>
        <p:nvPicPr>
          <p:cNvPr id="24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64216326-D782-417E-A4D1-CAAB58DA2E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26" y="3713611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Ã©sultat de recherche d'images pour &quot;loto clipart&quot;">
            <a:extLst>
              <a:ext uri="{FF2B5EF4-FFF2-40B4-BE49-F238E27FC236}">
                <a16:creationId xmlns:a16="http://schemas.microsoft.com/office/drawing/2014/main" id="{6A051393-C557-4C2C-AE37-AC37EA09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78" y="2542947"/>
            <a:ext cx="1061767" cy="70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Ã©sultat de recherche d'images pour &quot;icone karaokÃ©&quot;">
            <a:extLst>
              <a:ext uri="{FF2B5EF4-FFF2-40B4-BE49-F238E27FC236}">
                <a16:creationId xmlns:a16="http://schemas.microsoft.com/office/drawing/2014/main" id="{3CD1657C-D248-4170-AF43-AC0F81FD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32" y="2727571"/>
            <a:ext cx="858686" cy="8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Ã©sultat de recherche d'images pour &quot;peinture&quot;">
            <a:extLst>
              <a:ext uri="{FF2B5EF4-FFF2-40B4-BE49-F238E27FC236}">
                <a16:creationId xmlns:a16="http://schemas.microsoft.com/office/drawing/2014/main" id="{C19720D3-4FAD-4895-8AFA-8EB7CC5C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18" y="2078358"/>
            <a:ext cx="647412" cy="6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Ã©sultat de recherche d'images pour &quot;basket dessin&quot;">
            <a:extLst>
              <a:ext uri="{FF2B5EF4-FFF2-40B4-BE49-F238E27FC236}">
                <a16:creationId xmlns:a16="http://schemas.microsoft.com/office/drawing/2014/main" id="{0C0FB8FE-EDE2-4557-BA68-725EDA36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8330">
            <a:off x="4684302" y="1638243"/>
            <a:ext cx="584330" cy="8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72A7ED2-B82A-4BCD-8F33-B207A3B318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9786" y="2220002"/>
            <a:ext cx="842296" cy="8422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D921270-461B-4F70-88CB-4CD041C97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4102" y="3249022"/>
            <a:ext cx="1776542" cy="113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87D9EEA-2AC2-4935-81EA-C4E6831D1686}"/>
              </a:ext>
            </a:extLst>
          </p:cNvPr>
          <p:cNvCxnSpPr/>
          <p:nvPr/>
        </p:nvCxnSpPr>
        <p:spPr>
          <a:xfrm>
            <a:off x="6096000" y="832449"/>
            <a:ext cx="0" cy="519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0D49A8-CFD6-46EC-83D6-C0559AA6BBD9}"/>
              </a:ext>
            </a:extLst>
          </p:cNvPr>
          <p:cNvSpPr/>
          <p:nvPr/>
        </p:nvSpPr>
        <p:spPr>
          <a:xfrm>
            <a:off x="101437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Jeudi 15 Août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D5138AA-C263-422F-980A-134CB1EF58A1}"/>
              </a:ext>
            </a:extLst>
          </p:cNvPr>
          <p:cNvSpPr/>
          <p:nvPr/>
        </p:nvSpPr>
        <p:spPr>
          <a:xfrm>
            <a:off x="6446002" y="730371"/>
            <a:ext cx="4779022" cy="5693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Vendredi 16 Août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D90521E-0082-4FB4-A495-4406DBB2D35E}"/>
              </a:ext>
            </a:extLst>
          </p:cNvPr>
          <p:cNvSpPr txBox="1"/>
          <p:nvPr/>
        </p:nvSpPr>
        <p:spPr>
          <a:xfrm>
            <a:off x="939072" y="4432960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052BF5-8D72-4C1A-95EC-8815C773F367}"/>
              </a:ext>
            </a:extLst>
          </p:cNvPr>
          <p:cNvSpPr txBox="1"/>
          <p:nvPr/>
        </p:nvSpPr>
        <p:spPr>
          <a:xfrm>
            <a:off x="6407946" y="3986958"/>
            <a:ext cx="54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Etage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11h30 et 18h30 au restaurant du 1</a:t>
            </a:r>
            <a:r>
              <a:rPr lang="fr-FR" sz="1400" b="1" baseline="30000" dirty="0"/>
              <a:t>er étage</a:t>
            </a:r>
            <a:br>
              <a:rPr lang="fr-FR" b="1" baseline="30000" dirty="0"/>
            </a:br>
            <a:r>
              <a:rPr lang="fr-FR" sz="1200" dirty="0"/>
              <a:t>« Dressons la table » </a:t>
            </a:r>
          </a:p>
          <a:p>
            <a:endParaRPr lang="fr-FR" dirty="0"/>
          </a:p>
        </p:txBody>
      </p:sp>
      <p:pic>
        <p:nvPicPr>
          <p:cNvPr id="49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19364F28-1A5E-43C4-96C3-11A898E8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67" y="4434014"/>
            <a:ext cx="1179255" cy="10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couvert clipart&quot;">
            <a:extLst>
              <a:ext uri="{FF2B5EF4-FFF2-40B4-BE49-F238E27FC236}">
                <a16:creationId xmlns:a16="http://schemas.microsoft.com/office/drawing/2014/main" id="{6460D10E-9AB6-4FD4-BA5C-6DAC487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689" y="4137453"/>
            <a:ext cx="1129650" cy="10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BF4DFFD-F313-48F2-88B7-C75DCF7A833A}"/>
              </a:ext>
            </a:extLst>
          </p:cNvPr>
          <p:cNvSpPr txBox="1"/>
          <p:nvPr/>
        </p:nvSpPr>
        <p:spPr>
          <a:xfrm>
            <a:off x="944640" y="1581370"/>
            <a:ext cx="483941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12h Terrasse du patio</a:t>
            </a:r>
            <a:br>
              <a:rPr lang="fr-FR" sz="2400" b="1" dirty="0"/>
            </a:br>
            <a:r>
              <a:rPr lang="fr-FR" sz="1200" dirty="0"/>
              <a:t>Barbecue Poulet, Côtelette d’Agneau </a:t>
            </a:r>
            <a:r>
              <a:rPr lang="fr-FR" sz="1200" i="1" dirty="0"/>
              <a:t>« sur inscription »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fr-FR" sz="1200" i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15h30 au restaurant </a:t>
            </a:r>
            <a:br>
              <a:rPr lang="fr-FR" sz="2400" b="1" dirty="0"/>
            </a:br>
            <a:r>
              <a:rPr lang="fr-FR" sz="1200" dirty="0"/>
              <a:t>Grand Loto </a:t>
            </a:r>
            <a:r>
              <a:rPr lang="fr-FR" sz="1200" i="1" dirty="0"/>
              <a:t>Payant 2euros/grille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fr-FR" sz="1200" i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17h30 au restaurant </a:t>
            </a:r>
            <a:br>
              <a:rPr lang="fr-FR" sz="2400" b="1" dirty="0"/>
            </a:br>
            <a:r>
              <a:rPr lang="fr-FR" sz="1200" dirty="0"/>
              <a:t>Jeux de questions du 15 Aout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fr-FR" sz="1200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18h salle d’activités du 1</a:t>
            </a:r>
            <a:r>
              <a:rPr lang="fr-FR" sz="1400" b="1" baseline="30000" dirty="0"/>
              <a:t>er étage</a:t>
            </a:r>
            <a:r>
              <a:rPr lang="fr-FR" sz="1400" b="1" dirty="0"/>
              <a:t> </a:t>
            </a:r>
            <a:br>
              <a:rPr lang="fr-FR" sz="1200" b="1" dirty="0"/>
            </a:br>
            <a:r>
              <a:rPr lang="fr-FR" sz="1200" dirty="0"/>
              <a:t>Atelier Jardinage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i="1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dirty="0">
              <a:latin typeface="+mj-lt"/>
            </a:endParaRPr>
          </a:p>
        </p:txBody>
      </p:sp>
      <p:pic>
        <p:nvPicPr>
          <p:cNvPr id="20" name="Picture 2" descr="RÃ©sultat de recherche d'images pour &quot;barbecue&quot;">
            <a:extLst>
              <a:ext uri="{FF2B5EF4-FFF2-40B4-BE49-F238E27FC236}">
                <a16:creationId xmlns:a16="http://schemas.microsoft.com/office/drawing/2014/main" id="{1F95E9D9-D200-4734-9EA7-FC05A953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30" y="1502888"/>
            <a:ext cx="1297992" cy="71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Ã©sultat de recherche d'images pour &quot;loto clipart&quot;">
            <a:extLst>
              <a:ext uri="{FF2B5EF4-FFF2-40B4-BE49-F238E27FC236}">
                <a16:creationId xmlns:a16="http://schemas.microsoft.com/office/drawing/2014/main" id="{21F61D5A-6EF7-4F69-97B1-EFCEE947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63" y="2229397"/>
            <a:ext cx="1282167" cy="8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Image associÃ©e">
            <a:extLst>
              <a:ext uri="{FF2B5EF4-FFF2-40B4-BE49-F238E27FC236}">
                <a16:creationId xmlns:a16="http://schemas.microsoft.com/office/drawing/2014/main" id="{A96A0D8A-7081-4243-AE83-7AFEC07E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300">
            <a:off x="4636816" y="2860723"/>
            <a:ext cx="1008977" cy="8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AB01020E-2B88-4D9E-A805-EA30F7CC8CF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79" y="3837256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BA74D3B2-DA8C-42FF-83E4-965AF765A702}"/>
              </a:ext>
            </a:extLst>
          </p:cNvPr>
          <p:cNvSpPr txBox="1"/>
          <p:nvPr/>
        </p:nvSpPr>
        <p:spPr>
          <a:xfrm>
            <a:off x="6477827" y="1616831"/>
            <a:ext cx="48394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16h au restaurant</a:t>
            </a:r>
            <a:br>
              <a:rPr lang="fr-FR" sz="1200" b="1" dirty="0"/>
            </a:br>
            <a:r>
              <a:rPr lang="fr-FR" sz="1200" dirty="0"/>
              <a:t>Après-midi gourmand en compagnie 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fr-FR" sz="1200" dirty="0"/>
              <a:t>        musicale de Bali  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endParaRPr lang="fr-FR" sz="12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+mj-lt"/>
              </a:rPr>
              <a:t>18h salle d’activités du 1</a:t>
            </a:r>
            <a:r>
              <a:rPr lang="fr-FR" sz="1400" b="1" baseline="30000" dirty="0">
                <a:latin typeface="+mj-lt"/>
              </a:rPr>
              <a:t>er</a:t>
            </a:r>
            <a:r>
              <a:rPr lang="fr-FR" b="1" baseline="30000" dirty="0"/>
              <a:t> </a:t>
            </a:r>
            <a:r>
              <a:rPr lang="fr-FR" sz="1400" b="1" baseline="30000" dirty="0"/>
              <a:t>étage</a:t>
            </a:r>
            <a:br>
              <a:rPr lang="fr-FR" b="1" baseline="30000" dirty="0"/>
            </a:br>
            <a:r>
              <a:rPr lang="fr-FR" b="1" dirty="0"/>
              <a:t> </a:t>
            </a:r>
            <a:r>
              <a:rPr lang="fr-FR" sz="1200" dirty="0"/>
              <a:t>Jardinage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fr-FR" dirty="0"/>
          </a:p>
        </p:txBody>
      </p:sp>
      <p:pic>
        <p:nvPicPr>
          <p:cNvPr id="35" name="Picture 2" descr="Image associée">
            <a:extLst>
              <a:ext uri="{FF2B5EF4-FFF2-40B4-BE49-F238E27FC236}">
                <a16:creationId xmlns:a16="http://schemas.microsoft.com/office/drawing/2014/main" id="{794EF9AA-01A3-4337-A3C5-C467C355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8365" y="1492718"/>
            <a:ext cx="1851623" cy="10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RÃ©sultat de recherche d'images pour &quot;jardinage&quot;">
            <a:extLst>
              <a:ext uri="{FF2B5EF4-FFF2-40B4-BE49-F238E27FC236}">
                <a16:creationId xmlns:a16="http://schemas.microsoft.com/office/drawing/2014/main" id="{FFEC948B-43E6-4666-9F6E-4F98076738C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13" y="2801567"/>
            <a:ext cx="1105412" cy="5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59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2083</TotalTime>
  <Words>830</Words>
  <Application>Microsoft Office PowerPoint</Application>
  <PresentationFormat>Grand écran</PresentationFormat>
  <Paragraphs>355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Garamond</vt:lpstr>
      <vt:lpstr>Wingdings</vt:lpstr>
      <vt:lpstr>Organique</vt:lpstr>
      <vt:lpstr>  Programme d’Activités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Samedi 31Aout</vt:lpstr>
      <vt:lpstr>Après-midi gourmand Aout 2019</vt:lpstr>
      <vt:lpstr>Sorties Août 2019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d’Activités</dc:title>
  <dc:creator>Nelly Marie</dc:creator>
  <cp:lastModifiedBy>Amel BERIANE</cp:lastModifiedBy>
  <cp:revision>128</cp:revision>
  <cp:lastPrinted>2019-07-25T16:12:21Z</cp:lastPrinted>
  <dcterms:created xsi:type="dcterms:W3CDTF">2018-06-10T09:03:08Z</dcterms:created>
  <dcterms:modified xsi:type="dcterms:W3CDTF">2019-07-25T16:14:44Z</dcterms:modified>
</cp:coreProperties>
</file>